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ssistant Regular" pitchFamily="2" charset="-79"/>
      <p:regular r:id="rId20"/>
    </p:embeddedFont>
    <p:embeddedFont>
      <p:font typeface="Assistant Regular Bold" pitchFamily="2" charset="-79"/>
      <p:regular r:id="rId21"/>
      <p:bold r:id="rId22"/>
    </p:embeddedFont>
    <p:embeddedFont>
      <p:font typeface="Heebo Black" panose="020F0502020204030204" pitchFamily="34" charset="0"/>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8" autoAdjust="0"/>
    <p:restoredTop sz="94624" autoAdjust="0"/>
  </p:normalViewPr>
  <p:slideViewPr>
    <p:cSldViewPr>
      <p:cViewPr varScale="1">
        <p:scale>
          <a:sx n="74" d="100"/>
          <a:sy n="74" d="100"/>
        </p:scale>
        <p:origin x="62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grpSp>
        <p:nvGrpSpPr>
          <p:cNvPr id="4" name="Group 4"/>
          <p:cNvGrpSpPr/>
          <p:nvPr/>
        </p:nvGrpSpPr>
        <p:grpSpPr>
          <a:xfrm>
            <a:off x="225681" y="1337686"/>
            <a:ext cx="17836636" cy="4691599"/>
            <a:chOff x="-1" y="142875"/>
            <a:chExt cx="23782181" cy="6255465"/>
          </a:xfrm>
        </p:grpSpPr>
        <p:sp>
          <p:nvSpPr>
            <p:cNvPr id="5" name="TextBox 5"/>
            <p:cNvSpPr txBox="1"/>
            <p:nvPr/>
          </p:nvSpPr>
          <p:spPr>
            <a:xfrm>
              <a:off x="0" y="142875"/>
              <a:ext cx="23782180" cy="2553788"/>
            </a:xfrm>
            <a:prstGeom prst="rect">
              <a:avLst/>
            </a:prstGeom>
          </p:spPr>
          <p:txBody>
            <a:bodyPr lIns="0" tIns="0" rIns="0" bIns="0" rtlCol="0" anchor="t">
              <a:spAutoFit/>
            </a:bodyPr>
            <a:lstStyle/>
            <a:p>
              <a:pPr algn="ctr">
                <a:lnSpc>
                  <a:spcPts val="7900"/>
                </a:lnSpc>
              </a:pPr>
              <a:r>
                <a:rPr lang="en-US" sz="7900" b="1" spc="158" dirty="0">
                  <a:solidFill>
                    <a:srgbClr val="FFFFFF"/>
                  </a:solidFill>
                  <a:latin typeface="Heebo Black"/>
                  <a:ea typeface="Heebo Black"/>
                  <a:cs typeface="Heebo Black"/>
                  <a:sym typeface="Heebo Black"/>
                </a:rPr>
                <a:t>IDENTIFYING SYNTHETIC VIDEOS</a:t>
              </a:r>
            </a:p>
            <a:p>
              <a:pPr algn="ctr">
                <a:lnSpc>
                  <a:spcPts val="6600"/>
                </a:lnSpc>
              </a:pPr>
              <a:r>
                <a:rPr lang="en-US" sz="6600" b="1" spc="132" dirty="0">
                  <a:solidFill>
                    <a:srgbClr val="FFFFFF"/>
                  </a:solidFill>
                  <a:latin typeface="Heebo Black"/>
                  <a:ea typeface="Heebo Black"/>
                  <a:cs typeface="Heebo Black"/>
                  <a:sym typeface="Heebo Black"/>
                </a:rPr>
                <a:t>A Deepfake Detection Approach</a:t>
              </a:r>
            </a:p>
          </p:txBody>
        </p:sp>
        <p:sp>
          <p:nvSpPr>
            <p:cNvPr id="6" name="TextBox 6"/>
            <p:cNvSpPr txBox="1"/>
            <p:nvPr/>
          </p:nvSpPr>
          <p:spPr>
            <a:xfrm>
              <a:off x="-1" y="2339132"/>
              <a:ext cx="23782180" cy="4059208"/>
            </a:xfrm>
            <a:prstGeom prst="rect">
              <a:avLst/>
            </a:prstGeom>
          </p:spPr>
          <p:txBody>
            <a:bodyPr lIns="0" tIns="0" rIns="0" bIns="0" rtlCol="0" anchor="t">
              <a:spAutoFit/>
            </a:bodyPr>
            <a:lstStyle/>
            <a:p>
              <a:pPr algn="ctr">
                <a:lnSpc>
                  <a:spcPts val="3000"/>
                </a:lnSpc>
              </a:pPr>
              <a:endParaRPr dirty="0"/>
            </a:p>
            <a:p>
              <a:pPr algn="ctr">
                <a:lnSpc>
                  <a:spcPts val="3000"/>
                </a:lnSpc>
              </a:pPr>
              <a:endParaRPr dirty="0"/>
            </a:p>
            <a:p>
              <a:pPr algn="ctr">
                <a:lnSpc>
                  <a:spcPts val="3000"/>
                </a:lnSpc>
              </a:pPr>
              <a:r>
                <a:rPr lang="en-US" sz="3000" dirty="0">
                  <a:solidFill>
                    <a:srgbClr val="FFFFFF"/>
                  </a:solidFill>
                  <a:latin typeface="Assistant Regular"/>
                  <a:ea typeface="Assistant Regular"/>
                  <a:cs typeface="Assistant Regular"/>
                  <a:sym typeface="Assistant Regular"/>
                </a:rPr>
                <a:t>TEAM MEMBERS</a:t>
              </a:r>
            </a:p>
            <a:p>
              <a:pPr algn="ctr">
                <a:lnSpc>
                  <a:spcPts val="3000"/>
                </a:lnSpc>
              </a:pPr>
              <a:endParaRPr lang="en-US" sz="3000" dirty="0">
                <a:solidFill>
                  <a:srgbClr val="FFFFFF"/>
                </a:solidFill>
                <a:latin typeface="Assistant Regular"/>
                <a:ea typeface="Assistant Regular"/>
                <a:cs typeface="Assistant Regular"/>
                <a:sym typeface="Assistant Regular"/>
              </a:endParaRPr>
            </a:p>
            <a:p>
              <a:pPr algn="ctr">
                <a:lnSpc>
                  <a:spcPts val="3000"/>
                </a:lnSpc>
              </a:pPr>
              <a:endParaRPr lang="en-US" sz="3000" dirty="0">
                <a:solidFill>
                  <a:srgbClr val="FFFFFF"/>
                </a:solidFill>
                <a:latin typeface="Assistant Regular"/>
                <a:ea typeface="Assistant Regular"/>
                <a:cs typeface="Assistant Regular"/>
                <a:sym typeface="Assistant Regular"/>
              </a:endParaRPr>
            </a:p>
            <a:p>
              <a:pPr algn="ctr">
                <a:lnSpc>
                  <a:spcPts val="3000"/>
                </a:lnSpc>
              </a:pPr>
              <a:r>
                <a:rPr lang="en-US" sz="3000" dirty="0">
                  <a:solidFill>
                    <a:srgbClr val="FFFFFF"/>
                  </a:solidFill>
                  <a:latin typeface="Assistant Regular"/>
                  <a:ea typeface="Assistant Regular"/>
                  <a:cs typeface="Assistant Regular"/>
                  <a:sym typeface="Assistant Regular"/>
                </a:rPr>
                <a:t>RHITHIK S - 2022510009</a:t>
              </a:r>
            </a:p>
            <a:p>
              <a:pPr algn="ctr">
                <a:lnSpc>
                  <a:spcPts val="3000"/>
                </a:lnSpc>
              </a:pPr>
              <a:r>
                <a:rPr lang="en-US" sz="3000" dirty="0">
                  <a:solidFill>
                    <a:srgbClr val="FFFFFF"/>
                  </a:solidFill>
                  <a:latin typeface="Assistant Regular"/>
                  <a:ea typeface="Assistant Regular"/>
                  <a:cs typeface="Assistant Regular"/>
                  <a:sym typeface="Assistant Regular"/>
                </a:rPr>
                <a:t>DIVYA  BHARATHI S - 2022510063</a:t>
              </a:r>
            </a:p>
            <a:p>
              <a:pPr algn="ctr">
                <a:lnSpc>
                  <a:spcPts val="3000"/>
                </a:lnSpc>
              </a:pPr>
              <a:r>
                <a:rPr lang="en-US" sz="3000" dirty="0">
                  <a:solidFill>
                    <a:srgbClr val="FFFFFF"/>
                  </a:solidFill>
                  <a:latin typeface="Assistant Regular"/>
                  <a:ea typeface="Assistant Regular"/>
                  <a:cs typeface="Assistant Regular"/>
                  <a:sym typeface="Assistant Regular"/>
                </a:rPr>
                <a:t>KARTHIKEYAN U -  2022510311</a:t>
              </a:r>
            </a:p>
          </p:txBody>
        </p:sp>
      </p:grpSp>
      <p:sp>
        <p:nvSpPr>
          <p:cNvPr id="7" name="Freeform 7"/>
          <p:cNvSpPr/>
          <p:nvPr/>
        </p:nvSpPr>
        <p:spPr>
          <a:xfrm>
            <a:off x="1028700" y="8022038"/>
            <a:ext cx="1304761" cy="1236262"/>
          </a:xfrm>
          <a:custGeom>
            <a:avLst/>
            <a:gdLst/>
            <a:ahLst/>
            <a:cxnLst/>
            <a:rect l="l" t="t" r="r" b="b"/>
            <a:pathLst>
              <a:path w="1304761" h="1236262">
                <a:moveTo>
                  <a:pt x="0" y="0"/>
                </a:moveTo>
                <a:lnTo>
                  <a:pt x="1304761" y="0"/>
                </a:lnTo>
                <a:lnTo>
                  <a:pt x="1304761" y="1236262"/>
                </a:lnTo>
                <a:lnTo>
                  <a:pt x="0" y="1236262"/>
                </a:lnTo>
                <a:lnTo>
                  <a:pt x="0" y="0"/>
                </a:lnTo>
                <a:close/>
              </a:path>
            </a:pathLst>
          </a:custGeom>
          <a:blipFill>
            <a:blip r:embed="rId2"/>
            <a:stretch>
              <a:fillRect/>
            </a:stretch>
          </a:blipFill>
        </p:spPr>
      </p:sp>
      <p:sp>
        <p:nvSpPr>
          <p:cNvPr id="9" name="Freeform 9"/>
          <p:cNvSpPr/>
          <p:nvPr/>
        </p:nvSpPr>
        <p:spPr>
          <a:xfrm>
            <a:off x="-778351" y="6352898"/>
            <a:ext cx="2459432" cy="2287272"/>
          </a:xfrm>
          <a:custGeom>
            <a:avLst/>
            <a:gdLst/>
            <a:ahLst/>
            <a:cxnLst/>
            <a:rect l="l" t="t" r="r" b="b"/>
            <a:pathLst>
              <a:path w="2459432" h="2287272">
                <a:moveTo>
                  <a:pt x="0" y="0"/>
                </a:moveTo>
                <a:lnTo>
                  <a:pt x="2459432" y="0"/>
                </a:lnTo>
                <a:lnTo>
                  <a:pt x="2459432" y="2287271"/>
                </a:lnTo>
                <a:lnTo>
                  <a:pt x="0" y="22872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6">
            <a:extLst>
              <a:ext uri="{FF2B5EF4-FFF2-40B4-BE49-F238E27FC236}">
                <a16:creationId xmlns:a16="http://schemas.microsoft.com/office/drawing/2014/main" id="{C36EFD5D-E857-BED5-0968-6863DEE95CAF}"/>
              </a:ext>
            </a:extLst>
          </p:cNvPr>
          <p:cNvSpPr txBox="1"/>
          <p:nvPr/>
        </p:nvSpPr>
        <p:spPr>
          <a:xfrm>
            <a:off x="234307" y="5877247"/>
            <a:ext cx="17836635" cy="2313454"/>
          </a:xfrm>
          <a:prstGeom prst="rect">
            <a:avLst/>
          </a:prstGeom>
        </p:spPr>
        <p:txBody>
          <a:bodyPr lIns="0" tIns="0" rIns="0" bIns="0" rtlCol="0" anchor="t">
            <a:spAutoFit/>
          </a:bodyPr>
          <a:lstStyle/>
          <a:p>
            <a:pPr algn="ctr">
              <a:lnSpc>
                <a:spcPts val="3000"/>
              </a:lnSpc>
            </a:pPr>
            <a:endParaRPr dirty="0"/>
          </a:p>
          <a:p>
            <a:pPr algn="ctr">
              <a:lnSpc>
                <a:spcPts val="3000"/>
              </a:lnSpc>
            </a:pPr>
            <a:endParaRPr dirty="0"/>
          </a:p>
          <a:p>
            <a:pPr algn="ctr">
              <a:lnSpc>
                <a:spcPts val="3000"/>
              </a:lnSpc>
            </a:pPr>
            <a:r>
              <a:rPr lang="en-US" sz="3000" dirty="0">
                <a:solidFill>
                  <a:srgbClr val="FFFFFF"/>
                </a:solidFill>
                <a:latin typeface="Assistant Regular"/>
                <a:ea typeface="Assistant Regular"/>
                <a:cs typeface="Assistant Regular"/>
                <a:sym typeface="Assistant Regular"/>
              </a:rPr>
              <a:t>Guide:</a:t>
            </a:r>
          </a:p>
          <a:p>
            <a:pPr algn="ctr">
              <a:lnSpc>
                <a:spcPts val="3000"/>
              </a:lnSpc>
            </a:pPr>
            <a:endParaRPr lang="en-US" sz="3000" dirty="0">
              <a:solidFill>
                <a:srgbClr val="FFFFFF"/>
              </a:solidFill>
              <a:latin typeface="Assistant Regular"/>
              <a:ea typeface="Assistant Regular"/>
              <a:cs typeface="Assistant Regular"/>
              <a:sym typeface="Assistant Regular"/>
            </a:endParaRPr>
          </a:p>
          <a:p>
            <a:pPr algn="ctr">
              <a:lnSpc>
                <a:spcPts val="3000"/>
              </a:lnSpc>
            </a:pPr>
            <a:r>
              <a:rPr lang="en-US" sz="3000" dirty="0">
                <a:solidFill>
                  <a:srgbClr val="FFFFFF"/>
                </a:solidFill>
                <a:latin typeface="Assistant Regular"/>
                <a:ea typeface="Assistant Regular"/>
                <a:cs typeface="Assistant Regular"/>
                <a:sym typeface="Assistant Regular"/>
              </a:rPr>
              <a:t>Dr. M. R. </a:t>
            </a:r>
            <a:r>
              <a:rPr lang="en-US" sz="3000" dirty="0" err="1">
                <a:solidFill>
                  <a:srgbClr val="FFFFFF"/>
                </a:solidFill>
                <a:latin typeface="Assistant Regular"/>
                <a:ea typeface="Assistant Regular"/>
                <a:cs typeface="Assistant Regular"/>
                <a:sym typeface="Assistant Regular"/>
              </a:rPr>
              <a:t>Sumalatha</a:t>
            </a:r>
            <a:endParaRPr lang="en-US" sz="3000" dirty="0">
              <a:solidFill>
                <a:srgbClr val="FFFFFF"/>
              </a:solidFill>
              <a:latin typeface="Assistant Regular"/>
              <a:ea typeface="Assistant Regular"/>
              <a:cs typeface="Assistant Regular"/>
              <a:sym typeface="Assistant Regular"/>
            </a:endParaRPr>
          </a:p>
          <a:p>
            <a:pPr algn="ctr">
              <a:lnSpc>
                <a:spcPts val="3000"/>
              </a:lnSpc>
            </a:pPr>
            <a:r>
              <a:rPr lang="en-US" sz="3000" dirty="0">
                <a:solidFill>
                  <a:srgbClr val="FFFFFF"/>
                </a:solidFill>
                <a:latin typeface="Assistant Regular"/>
                <a:ea typeface="Assistant Regular"/>
                <a:cs typeface="Assistant Regular"/>
                <a:sym typeface="Assistant Regular"/>
              </a:rPr>
              <a:t>(Head of the department)</a:t>
            </a:r>
          </a:p>
        </p:txBody>
      </p:sp>
      <p:sp>
        <p:nvSpPr>
          <p:cNvPr id="14" name="TextBox 6">
            <a:extLst>
              <a:ext uri="{FF2B5EF4-FFF2-40B4-BE49-F238E27FC236}">
                <a16:creationId xmlns:a16="http://schemas.microsoft.com/office/drawing/2014/main" id="{C6A14184-12BF-0D71-DF08-D4FDE3EE036B}"/>
              </a:ext>
            </a:extLst>
          </p:cNvPr>
          <p:cNvSpPr txBox="1"/>
          <p:nvPr/>
        </p:nvSpPr>
        <p:spPr>
          <a:xfrm>
            <a:off x="225680" y="8700549"/>
            <a:ext cx="17836635" cy="1159292"/>
          </a:xfrm>
          <a:prstGeom prst="rect">
            <a:avLst/>
          </a:prstGeom>
        </p:spPr>
        <p:txBody>
          <a:bodyPr lIns="0" tIns="0" rIns="0" bIns="0" rtlCol="0" anchor="t">
            <a:spAutoFit/>
          </a:bodyPr>
          <a:lstStyle/>
          <a:p>
            <a:pPr algn="ctr">
              <a:lnSpc>
                <a:spcPts val="3000"/>
              </a:lnSpc>
            </a:pPr>
            <a:r>
              <a:rPr lang="en-US" sz="3000" dirty="0">
                <a:solidFill>
                  <a:srgbClr val="FFFFFF"/>
                </a:solidFill>
                <a:latin typeface="Assistant Regular"/>
                <a:ea typeface="Assistant Regular"/>
                <a:cs typeface="Assistant Regular"/>
                <a:sym typeface="Assistant Regular"/>
              </a:rPr>
              <a:t>Department of Information Technology</a:t>
            </a:r>
          </a:p>
          <a:p>
            <a:pPr algn="ctr">
              <a:lnSpc>
                <a:spcPts val="3000"/>
              </a:lnSpc>
            </a:pPr>
            <a:r>
              <a:rPr lang="en-US" sz="3000" dirty="0">
                <a:solidFill>
                  <a:srgbClr val="FFFFFF"/>
                </a:solidFill>
                <a:latin typeface="Assistant Regular"/>
                <a:ea typeface="Assistant Regular"/>
                <a:cs typeface="Assistant Regular"/>
                <a:sym typeface="Assistant Regular"/>
              </a:rPr>
              <a:t>Artificial Intelligence and Data science</a:t>
            </a:r>
          </a:p>
          <a:p>
            <a:pPr algn="ctr">
              <a:lnSpc>
                <a:spcPts val="3000"/>
              </a:lnSpc>
            </a:pPr>
            <a:r>
              <a:rPr lang="en-US" sz="3000" dirty="0">
                <a:solidFill>
                  <a:srgbClr val="FFFFFF"/>
                </a:solidFill>
                <a:latin typeface="Assistant Regular"/>
                <a:ea typeface="Assistant Regular"/>
                <a:cs typeface="Assistant Regular"/>
                <a:sym typeface="Assistant Regular"/>
              </a:rPr>
              <a:t>Madras institute of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40325" y="1104900"/>
            <a:ext cx="12715237" cy="2251523"/>
          </a:xfrm>
          <a:prstGeom prst="rect">
            <a:avLst/>
          </a:prstGeom>
        </p:spPr>
        <p:txBody>
          <a:bodyPr lIns="0" tIns="0" rIns="0" bIns="0" rtlCol="0" anchor="t">
            <a:spAutoFit/>
          </a:bodyPr>
          <a:lstStyle/>
          <a:p>
            <a:pPr algn="r">
              <a:lnSpc>
                <a:spcPts val="8799"/>
              </a:lnSpc>
            </a:pPr>
            <a:r>
              <a:rPr lang="en-US" sz="7999" b="1">
                <a:solidFill>
                  <a:srgbClr val="8D0A75"/>
                </a:solidFill>
                <a:latin typeface="Heebo Black"/>
                <a:ea typeface="Heebo Black"/>
                <a:cs typeface="Heebo Black"/>
                <a:sym typeface="Heebo Black"/>
              </a:rPr>
              <a:t>Technology Stack</a:t>
            </a:r>
          </a:p>
          <a:p>
            <a:pPr algn="r">
              <a:lnSpc>
                <a:spcPts val="8800"/>
              </a:lnSpc>
            </a:pPr>
            <a:endParaRPr lang="en-US" sz="7999" b="1">
              <a:solidFill>
                <a:srgbClr val="8D0A75"/>
              </a:solidFill>
              <a:latin typeface="Heebo Black"/>
              <a:ea typeface="Heebo Black"/>
              <a:cs typeface="Heebo Black"/>
              <a:sym typeface="Heebo Black"/>
            </a:endParaRPr>
          </a:p>
        </p:txBody>
      </p:sp>
      <p:sp>
        <p:nvSpPr>
          <p:cNvPr id="3" name="Freeform 3"/>
          <p:cNvSpPr/>
          <p:nvPr/>
        </p:nvSpPr>
        <p:spPr>
          <a:xfrm rot="2126705">
            <a:off x="129755" y="-325586"/>
            <a:ext cx="3288317" cy="3144454"/>
          </a:xfrm>
          <a:custGeom>
            <a:avLst/>
            <a:gdLst/>
            <a:ahLst/>
            <a:cxnLst/>
            <a:rect l="l" t="t" r="r" b="b"/>
            <a:pathLst>
              <a:path w="3288317" h="3144454">
                <a:moveTo>
                  <a:pt x="0" y="0"/>
                </a:moveTo>
                <a:lnTo>
                  <a:pt x="3288318" y="0"/>
                </a:lnTo>
                <a:lnTo>
                  <a:pt x="3288318" y="3144453"/>
                </a:lnTo>
                <a:lnTo>
                  <a:pt x="0" y="3144453"/>
                </a:lnTo>
                <a:lnTo>
                  <a:pt x="0" y="0"/>
                </a:lnTo>
                <a:close/>
              </a:path>
            </a:pathLst>
          </a:custGeom>
          <a:blipFill>
            <a:blip r:embed="rId2"/>
            <a:stretch>
              <a:fillRect/>
            </a:stretch>
          </a:blipFill>
        </p:spPr>
      </p:sp>
      <p:sp>
        <p:nvSpPr>
          <p:cNvPr id="4" name="Freeform 4"/>
          <p:cNvSpPr/>
          <p:nvPr/>
        </p:nvSpPr>
        <p:spPr>
          <a:xfrm>
            <a:off x="5592268" y="-660211"/>
            <a:ext cx="2459432" cy="2287272"/>
          </a:xfrm>
          <a:custGeom>
            <a:avLst/>
            <a:gdLst/>
            <a:ahLst/>
            <a:cxnLst/>
            <a:rect l="l" t="t" r="r" b="b"/>
            <a:pathLst>
              <a:path w="2459432" h="2287272">
                <a:moveTo>
                  <a:pt x="0" y="0"/>
                </a:moveTo>
                <a:lnTo>
                  <a:pt x="2459432" y="0"/>
                </a:lnTo>
                <a:lnTo>
                  <a:pt x="2459432" y="2287271"/>
                </a:lnTo>
                <a:lnTo>
                  <a:pt x="0" y="22872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898803" y="2978764"/>
            <a:ext cx="12129016" cy="7038975"/>
          </a:xfrm>
          <a:prstGeom prst="rect">
            <a:avLst/>
          </a:prstGeom>
        </p:spPr>
        <p:txBody>
          <a:bodyPr lIns="0" tIns="0" rIns="0" bIns="0" rtlCol="0" anchor="t">
            <a:spAutoFit/>
          </a:bodyPr>
          <a:lstStyle/>
          <a:p>
            <a:pPr marL="998647" lvl="1" indent="-499323" algn="just">
              <a:lnSpc>
                <a:spcPts val="5550"/>
              </a:lnSpc>
              <a:buFont typeface="Arial"/>
              <a:buChar char="•"/>
            </a:pPr>
            <a:r>
              <a:rPr lang="en-US" sz="4625">
                <a:solidFill>
                  <a:srgbClr val="33123B"/>
                </a:solidFill>
                <a:latin typeface="Assistant Regular"/>
                <a:ea typeface="Assistant Regular"/>
                <a:cs typeface="Assistant Regular"/>
                <a:sym typeface="Assistant Regular"/>
              </a:rPr>
              <a:t>Programming Language: Python</a:t>
            </a:r>
          </a:p>
          <a:p>
            <a:pPr algn="just">
              <a:lnSpc>
                <a:spcPts val="5550"/>
              </a:lnSpc>
            </a:pPr>
            <a:endParaRPr lang="en-US" sz="4625">
              <a:solidFill>
                <a:srgbClr val="33123B"/>
              </a:solidFill>
              <a:latin typeface="Assistant Regular"/>
              <a:ea typeface="Assistant Regular"/>
              <a:cs typeface="Assistant Regular"/>
              <a:sym typeface="Assistant Regular"/>
            </a:endParaRPr>
          </a:p>
          <a:p>
            <a:pPr marL="998647" lvl="1" indent="-499323" algn="just">
              <a:lnSpc>
                <a:spcPts val="5550"/>
              </a:lnSpc>
              <a:buFont typeface="Arial"/>
              <a:buChar char="•"/>
            </a:pPr>
            <a:r>
              <a:rPr lang="en-US" sz="4625">
                <a:solidFill>
                  <a:srgbClr val="33123B"/>
                </a:solidFill>
                <a:latin typeface="Assistant Regular"/>
                <a:ea typeface="Assistant Regular"/>
                <a:cs typeface="Assistant Regular"/>
                <a:sym typeface="Assistant Regular"/>
              </a:rPr>
              <a:t>Libraries: PyTorch, OpenCV, TorchVision, Scikit-learn</a:t>
            </a:r>
          </a:p>
          <a:p>
            <a:pPr algn="just">
              <a:lnSpc>
                <a:spcPts val="5550"/>
              </a:lnSpc>
            </a:pPr>
            <a:endParaRPr lang="en-US" sz="4625">
              <a:solidFill>
                <a:srgbClr val="33123B"/>
              </a:solidFill>
              <a:latin typeface="Assistant Regular"/>
              <a:ea typeface="Assistant Regular"/>
              <a:cs typeface="Assistant Regular"/>
              <a:sym typeface="Assistant Regular"/>
            </a:endParaRPr>
          </a:p>
          <a:p>
            <a:pPr marL="998647" lvl="1" indent="-499323" algn="just">
              <a:lnSpc>
                <a:spcPts val="5550"/>
              </a:lnSpc>
              <a:buFont typeface="Arial"/>
              <a:buChar char="•"/>
            </a:pPr>
            <a:r>
              <a:rPr lang="en-US" sz="4625">
                <a:solidFill>
                  <a:srgbClr val="33123B"/>
                </a:solidFill>
                <a:latin typeface="Assistant Regular"/>
                <a:ea typeface="Assistant Regular"/>
                <a:cs typeface="Assistant Regular"/>
                <a:sym typeface="Assistant Regular"/>
              </a:rPr>
              <a:t>Framework: Streamlit for app deployment</a:t>
            </a:r>
          </a:p>
          <a:p>
            <a:pPr algn="just">
              <a:lnSpc>
                <a:spcPts val="5550"/>
              </a:lnSpc>
            </a:pPr>
            <a:endParaRPr lang="en-US" sz="4625">
              <a:solidFill>
                <a:srgbClr val="33123B"/>
              </a:solidFill>
              <a:latin typeface="Assistant Regular"/>
              <a:ea typeface="Assistant Regular"/>
              <a:cs typeface="Assistant Regular"/>
              <a:sym typeface="Assistant Regular"/>
            </a:endParaRPr>
          </a:p>
          <a:p>
            <a:pPr marL="998647" lvl="1" indent="-499323" algn="just">
              <a:lnSpc>
                <a:spcPts val="5550"/>
              </a:lnSpc>
              <a:buFont typeface="Arial"/>
              <a:buChar char="•"/>
            </a:pPr>
            <a:r>
              <a:rPr lang="en-US" sz="4625">
                <a:solidFill>
                  <a:srgbClr val="33123B"/>
                </a:solidFill>
                <a:latin typeface="Assistant Regular"/>
                <a:ea typeface="Assistant Regular"/>
                <a:cs typeface="Assistant Regular"/>
                <a:sym typeface="Assistant Regular"/>
              </a:rPr>
              <a:t>Hardware: GPU (NVIDIA Tesla V100), 32 GB RAM, 1 TB SSD</a:t>
            </a:r>
          </a:p>
          <a:p>
            <a:pPr algn="just">
              <a:lnSpc>
                <a:spcPts val="5550"/>
              </a:lnSpc>
            </a:pPr>
            <a:endParaRPr lang="en-US" sz="4625">
              <a:solidFill>
                <a:srgbClr val="33123B"/>
              </a:solidFill>
              <a:latin typeface="Assistant Regular"/>
              <a:ea typeface="Assistant Regular"/>
              <a:cs typeface="Assistant Regular"/>
              <a:sym typeface="Assistant Regul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sp>
        <p:nvSpPr>
          <p:cNvPr id="2" name="Freeform 2"/>
          <p:cNvSpPr/>
          <p:nvPr/>
        </p:nvSpPr>
        <p:spPr>
          <a:xfrm>
            <a:off x="-766888" y="1048926"/>
            <a:ext cx="2459432" cy="2287272"/>
          </a:xfrm>
          <a:custGeom>
            <a:avLst/>
            <a:gdLst/>
            <a:ahLst/>
            <a:cxnLst/>
            <a:rect l="l" t="t" r="r" b="b"/>
            <a:pathLst>
              <a:path w="2459432" h="2287272">
                <a:moveTo>
                  <a:pt x="0" y="0"/>
                </a:moveTo>
                <a:lnTo>
                  <a:pt x="2459432" y="0"/>
                </a:lnTo>
                <a:lnTo>
                  <a:pt x="2459432" y="2287271"/>
                </a:lnTo>
                <a:lnTo>
                  <a:pt x="0" y="22872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034599" y="1104900"/>
            <a:ext cx="7787281" cy="2251523"/>
          </a:xfrm>
          <a:prstGeom prst="rect">
            <a:avLst/>
          </a:prstGeom>
        </p:spPr>
        <p:txBody>
          <a:bodyPr lIns="0" tIns="0" rIns="0" bIns="0" rtlCol="0" anchor="t">
            <a:spAutoFit/>
          </a:bodyPr>
          <a:lstStyle/>
          <a:p>
            <a:pPr algn="l">
              <a:lnSpc>
                <a:spcPts val="8799"/>
              </a:lnSpc>
            </a:pPr>
            <a:r>
              <a:rPr lang="en-US" sz="7999" b="1">
                <a:solidFill>
                  <a:srgbClr val="FFFFFF"/>
                </a:solidFill>
                <a:latin typeface="Heebo Black"/>
                <a:ea typeface="Heebo Black"/>
                <a:cs typeface="Heebo Black"/>
                <a:sym typeface="Heebo Black"/>
              </a:rPr>
              <a:t>Implementation</a:t>
            </a:r>
          </a:p>
          <a:p>
            <a:pPr algn="l">
              <a:lnSpc>
                <a:spcPts val="8800"/>
              </a:lnSpc>
            </a:pPr>
            <a:endParaRPr lang="en-US" sz="7999" b="1">
              <a:solidFill>
                <a:srgbClr val="FFFFFF"/>
              </a:solidFill>
              <a:latin typeface="Heebo Black"/>
              <a:ea typeface="Heebo Black"/>
              <a:cs typeface="Heebo Black"/>
              <a:sym typeface="Heebo Black"/>
            </a:endParaRPr>
          </a:p>
        </p:txBody>
      </p:sp>
      <p:sp>
        <p:nvSpPr>
          <p:cNvPr id="4" name="TextBox 4"/>
          <p:cNvSpPr txBox="1"/>
          <p:nvPr/>
        </p:nvSpPr>
        <p:spPr>
          <a:xfrm>
            <a:off x="3742130" y="2502429"/>
            <a:ext cx="14314692" cy="4962525"/>
          </a:xfrm>
          <a:prstGeom prst="rect">
            <a:avLst/>
          </a:prstGeom>
        </p:spPr>
        <p:txBody>
          <a:bodyPr lIns="0" tIns="0" rIns="0" bIns="0" rtlCol="0" anchor="t">
            <a:spAutoFit/>
          </a:bodyPr>
          <a:lstStyle/>
          <a:p>
            <a:pPr marL="881746" lvl="1" indent="-440873" algn="just">
              <a:lnSpc>
                <a:spcPts val="4900"/>
              </a:lnSpc>
              <a:buFont typeface="Arial"/>
              <a:buChar char="•"/>
            </a:pPr>
            <a:r>
              <a:rPr lang="en-US" sz="4084" b="1">
                <a:solidFill>
                  <a:srgbClr val="FFFFFF"/>
                </a:solidFill>
                <a:latin typeface="Assistant Regular Bold"/>
                <a:ea typeface="Assistant Regular Bold"/>
                <a:cs typeface="Assistant Regular Bold"/>
                <a:sym typeface="Assistant Regular Bold"/>
              </a:rPr>
              <a:t>MobileNet:</a:t>
            </a:r>
            <a:r>
              <a:rPr lang="en-US" sz="4084">
                <a:solidFill>
                  <a:srgbClr val="FFFFFF"/>
                </a:solidFill>
                <a:latin typeface="Assistant Regular"/>
                <a:ea typeface="Assistant Regular"/>
                <a:cs typeface="Assistant Regular"/>
                <a:sym typeface="Assistant Regular"/>
              </a:rPr>
              <a:t> Efficient for real-time applications, but less accurate.</a:t>
            </a:r>
          </a:p>
          <a:p>
            <a:pPr marL="881746" lvl="1" indent="-440873" algn="just">
              <a:lnSpc>
                <a:spcPts val="4900"/>
              </a:lnSpc>
              <a:buFont typeface="Arial"/>
              <a:buChar char="•"/>
            </a:pPr>
            <a:r>
              <a:rPr lang="en-US" sz="4084" b="1">
                <a:solidFill>
                  <a:srgbClr val="FFFFFF"/>
                </a:solidFill>
                <a:latin typeface="Assistant Regular Bold"/>
                <a:ea typeface="Assistant Regular Bold"/>
                <a:cs typeface="Assistant Regular Bold"/>
                <a:sym typeface="Assistant Regular Bold"/>
              </a:rPr>
              <a:t>MViT: </a:t>
            </a:r>
            <a:r>
              <a:rPr lang="en-US" sz="4084">
                <a:solidFill>
                  <a:srgbClr val="FFFFFF"/>
                </a:solidFill>
                <a:latin typeface="Assistant Regular"/>
                <a:ea typeface="Assistant Regular"/>
                <a:cs typeface="Assistant Regular"/>
                <a:sym typeface="Assistant Regular"/>
              </a:rPr>
              <a:t>High accuracy, better for detecting complex manipulations.</a:t>
            </a:r>
          </a:p>
          <a:p>
            <a:pPr marL="881746" lvl="1" indent="-440873" algn="just">
              <a:lnSpc>
                <a:spcPts val="4900"/>
              </a:lnSpc>
              <a:buFont typeface="Arial"/>
              <a:buChar char="•"/>
            </a:pPr>
            <a:r>
              <a:rPr lang="en-US" sz="4084" b="1">
                <a:solidFill>
                  <a:srgbClr val="FFFFFF"/>
                </a:solidFill>
                <a:latin typeface="Assistant Regular Bold"/>
                <a:ea typeface="Assistant Regular Bold"/>
                <a:cs typeface="Assistant Regular Bold"/>
                <a:sym typeface="Assistant Regular Bold"/>
              </a:rPr>
              <a:t>Data Pipeline:</a:t>
            </a:r>
            <a:r>
              <a:rPr lang="en-US" sz="4084">
                <a:solidFill>
                  <a:srgbClr val="FFFFFF"/>
                </a:solidFill>
                <a:latin typeface="Assistant Regular"/>
                <a:ea typeface="Assistant Regular"/>
                <a:cs typeface="Assistant Regular"/>
                <a:sym typeface="Assistant Regular"/>
              </a:rPr>
              <a:t> Video data -&gt; Frame extraction -&gt; Model input</a:t>
            </a:r>
          </a:p>
          <a:p>
            <a:pPr marL="881746" lvl="1" indent="-440873" algn="just">
              <a:lnSpc>
                <a:spcPts val="4900"/>
              </a:lnSpc>
              <a:buFont typeface="Arial"/>
              <a:buChar char="•"/>
            </a:pPr>
            <a:r>
              <a:rPr lang="en-US" sz="4084" b="1">
                <a:solidFill>
                  <a:srgbClr val="FFFFFF"/>
                </a:solidFill>
                <a:latin typeface="Assistant Regular Bold"/>
                <a:ea typeface="Assistant Regular Bold"/>
                <a:cs typeface="Assistant Regular Bold"/>
                <a:sym typeface="Assistant Regular Bold"/>
              </a:rPr>
              <a:t>Comparison:</a:t>
            </a:r>
            <a:r>
              <a:rPr lang="en-US" sz="4084">
                <a:solidFill>
                  <a:srgbClr val="FFFFFF"/>
                </a:solidFill>
                <a:latin typeface="Assistant Regular"/>
                <a:ea typeface="Assistant Regular"/>
                <a:cs typeface="Assistant Regular"/>
                <a:sym typeface="Assistant Regular"/>
              </a:rPr>
              <a:t> MobileNet (Accuracy: 73.04%, AUC: 0.6049) vs. MViT (Accuracy: 77.88%, AUC: 0.7931)</a:t>
            </a:r>
          </a:p>
          <a:p>
            <a:pPr algn="just">
              <a:lnSpc>
                <a:spcPts val="4900"/>
              </a:lnSpc>
            </a:pPr>
            <a:endParaRPr lang="en-US" sz="4084">
              <a:solidFill>
                <a:srgbClr val="FFFFFF"/>
              </a:solidFill>
              <a:latin typeface="Assistant Regular"/>
              <a:ea typeface="Assistant Regular"/>
              <a:cs typeface="Assistant Regular"/>
              <a:sym typeface="Assistant Regular"/>
            </a:endParaRPr>
          </a:p>
        </p:txBody>
      </p:sp>
      <p:sp>
        <p:nvSpPr>
          <p:cNvPr id="5" name="Freeform 5"/>
          <p:cNvSpPr/>
          <p:nvPr/>
        </p:nvSpPr>
        <p:spPr>
          <a:xfrm rot="5400000">
            <a:off x="-1092995" y="4267409"/>
            <a:ext cx="7406548" cy="8574875"/>
          </a:xfrm>
          <a:custGeom>
            <a:avLst/>
            <a:gdLst/>
            <a:ahLst/>
            <a:cxnLst/>
            <a:rect l="l" t="t" r="r" b="b"/>
            <a:pathLst>
              <a:path w="7406548" h="8574875">
                <a:moveTo>
                  <a:pt x="0" y="0"/>
                </a:moveTo>
                <a:lnTo>
                  <a:pt x="7406548" y="0"/>
                </a:lnTo>
                <a:lnTo>
                  <a:pt x="7406548" y="8574874"/>
                </a:lnTo>
                <a:lnTo>
                  <a:pt x="0" y="8574874"/>
                </a:lnTo>
                <a:lnTo>
                  <a:pt x="0" y="0"/>
                </a:lnTo>
                <a:close/>
              </a:path>
            </a:pathLst>
          </a:custGeom>
          <a:blipFill>
            <a:blip r:embed="rId4"/>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8351" y="6352898"/>
            <a:ext cx="2459432" cy="2287272"/>
          </a:xfrm>
          <a:custGeom>
            <a:avLst/>
            <a:gdLst/>
            <a:ahLst/>
            <a:cxnLst/>
            <a:rect l="l" t="t" r="r" b="b"/>
            <a:pathLst>
              <a:path w="2459432" h="2287272">
                <a:moveTo>
                  <a:pt x="0" y="0"/>
                </a:moveTo>
                <a:lnTo>
                  <a:pt x="2459432" y="0"/>
                </a:lnTo>
                <a:lnTo>
                  <a:pt x="2459432" y="2287271"/>
                </a:lnTo>
                <a:lnTo>
                  <a:pt x="0" y="22872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86155" y="8196988"/>
            <a:ext cx="1304761" cy="1236262"/>
          </a:xfrm>
          <a:custGeom>
            <a:avLst/>
            <a:gdLst/>
            <a:ahLst/>
            <a:cxnLst/>
            <a:rect l="l" t="t" r="r" b="b"/>
            <a:pathLst>
              <a:path w="1304761" h="1236262">
                <a:moveTo>
                  <a:pt x="0" y="0"/>
                </a:moveTo>
                <a:lnTo>
                  <a:pt x="1304761" y="0"/>
                </a:lnTo>
                <a:lnTo>
                  <a:pt x="1304761" y="1236262"/>
                </a:lnTo>
                <a:lnTo>
                  <a:pt x="0" y="1236262"/>
                </a:lnTo>
                <a:lnTo>
                  <a:pt x="0" y="0"/>
                </a:lnTo>
                <a:close/>
              </a:path>
            </a:pathLst>
          </a:custGeom>
          <a:blipFill>
            <a:blip r:embed="rId4"/>
            <a:stretch>
              <a:fillRect/>
            </a:stretch>
          </a:blipFill>
        </p:spPr>
      </p:sp>
      <p:sp>
        <p:nvSpPr>
          <p:cNvPr id="4" name="Freeform 4"/>
          <p:cNvSpPr/>
          <p:nvPr/>
        </p:nvSpPr>
        <p:spPr>
          <a:xfrm>
            <a:off x="16606919" y="1646831"/>
            <a:ext cx="2459432" cy="2287272"/>
          </a:xfrm>
          <a:custGeom>
            <a:avLst/>
            <a:gdLst/>
            <a:ahLst/>
            <a:cxnLst/>
            <a:rect l="l" t="t" r="r" b="b"/>
            <a:pathLst>
              <a:path w="2459432" h="2287272">
                <a:moveTo>
                  <a:pt x="0" y="0"/>
                </a:moveTo>
                <a:lnTo>
                  <a:pt x="2459432" y="0"/>
                </a:lnTo>
                <a:lnTo>
                  <a:pt x="2459432" y="2287271"/>
                </a:lnTo>
                <a:lnTo>
                  <a:pt x="0" y="22872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709609" y="1238640"/>
            <a:ext cx="1304761" cy="1236262"/>
          </a:xfrm>
          <a:custGeom>
            <a:avLst/>
            <a:gdLst/>
            <a:ahLst/>
            <a:cxnLst/>
            <a:rect l="l" t="t" r="r" b="b"/>
            <a:pathLst>
              <a:path w="1304761" h="1236262">
                <a:moveTo>
                  <a:pt x="0" y="0"/>
                </a:moveTo>
                <a:lnTo>
                  <a:pt x="1304761" y="0"/>
                </a:lnTo>
                <a:lnTo>
                  <a:pt x="1304761" y="1236261"/>
                </a:lnTo>
                <a:lnTo>
                  <a:pt x="0" y="1236261"/>
                </a:lnTo>
                <a:lnTo>
                  <a:pt x="0" y="0"/>
                </a:lnTo>
                <a:close/>
              </a:path>
            </a:pathLst>
          </a:custGeom>
          <a:blipFill>
            <a:blip r:embed="rId4"/>
            <a:stretch>
              <a:fillRect/>
            </a:stretch>
          </a:blipFill>
        </p:spPr>
      </p:sp>
      <p:sp>
        <p:nvSpPr>
          <p:cNvPr id="6" name="Freeform 6"/>
          <p:cNvSpPr/>
          <p:nvPr/>
        </p:nvSpPr>
        <p:spPr>
          <a:xfrm>
            <a:off x="-1473017" y="386476"/>
            <a:ext cx="4152894" cy="4807982"/>
          </a:xfrm>
          <a:custGeom>
            <a:avLst/>
            <a:gdLst/>
            <a:ahLst/>
            <a:cxnLst/>
            <a:rect l="l" t="t" r="r" b="b"/>
            <a:pathLst>
              <a:path w="4152894" h="4807982">
                <a:moveTo>
                  <a:pt x="0" y="0"/>
                </a:moveTo>
                <a:lnTo>
                  <a:pt x="4152895" y="0"/>
                </a:lnTo>
                <a:lnTo>
                  <a:pt x="4152895" y="4807981"/>
                </a:lnTo>
                <a:lnTo>
                  <a:pt x="0" y="4807981"/>
                </a:lnTo>
                <a:lnTo>
                  <a:pt x="0" y="0"/>
                </a:lnTo>
                <a:close/>
              </a:path>
            </a:pathLst>
          </a:custGeom>
          <a:blipFill>
            <a:blip r:embed="rId5"/>
            <a:stretch>
              <a:fillRect/>
            </a:stretch>
          </a:blipFill>
        </p:spPr>
      </p:sp>
      <p:sp>
        <p:nvSpPr>
          <p:cNvPr id="7" name="Freeform 7"/>
          <p:cNvSpPr/>
          <p:nvPr/>
        </p:nvSpPr>
        <p:spPr>
          <a:xfrm rot="-10800000">
            <a:off x="15565437" y="5092543"/>
            <a:ext cx="4152894" cy="4807982"/>
          </a:xfrm>
          <a:custGeom>
            <a:avLst/>
            <a:gdLst/>
            <a:ahLst/>
            <a:cxnLst/>
            <a:rect l="l" t="t" r="r" b="b"/>
            <a:pathLst>
              <a:path w="4152894" h="4807982">
                <a:moveTo>
                  <a:pt x="0" y="0"/>
                </a:moveTo>
                <a:lnTo>
                  <a:pt x="4152894" y="0"/>
                </a:lnTo>
                <a:lnTo>
                  <a:pt x="4152894" y="4807981"/>
                </a:lnTo>
                <a:lnTo>
                  <a:pt x="0" y="4807981"/>
                </a:lnTo>
                <a:lnTo>
                  <a:pt x="0" y="0"/>
                </a:lnTo>
                <a:close/>
              </a:path>
            </a:pathLst>
          </a:custGeom>
          <a:blipFill>
            <a:blip r:embed="rId5"/>
            <a:stretch>
              <a:fillRect/>
            </a:stretch>
          </a:blipFill>
        </p:spPr>
      </p:sp>
      <p:sp>
        <p:nvSpPr>
          <p:cNvPr id="8" name="Freeform 8"/>
          <p:cNvSpPr/>
          <p:nvPr/>
        </p:nvSpPr>
        <p:spPr>
          <a:xfrm>
            <a:off x="7914284" y="9258300"/>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186155" y="2755707"/>
            <a:ext cx="8357610" cy="6382281"/>
          </a:xfrm>
          <a:custGeom>
            <a:avLst/>
            <a:gdLst/>
            <a:ahLst/>
            <a:cxnLst/>
            <a:rect l="l" t="t" r="r" b="b"/>
            <a:pathLst>
              <a:path w="8357610" h="6382281">
                <a:moveTo>
                  <a:pt x="0" y="0"/>
                </a:moveTo>
                <a:lnTo>
                  <a:pt x="8357610" y="0"/>
                </a:lnTo>
                <a:lnTo>
                  <a:pt x="8357610" y="6382280"/>
                </a:lnTo>
                <a:lnTo>
                  <a:pt x="0" y="6382280"/>
                </a:lnTo>
                <a:lnTo>
                  <a:pt x="0" y="0"/>
                </a:lnTo>
                <a:close/>
              </a:path>
            </a:pathLst>
          </a:custGeom>
          <a:blipFill>
            <a:blip r:embed="rId6"/>
            <a:stretch>
              <a:fillRect l="-39577" r="-39577"/>
            </a:stretch>
          </a:blipFill>
        </p:spPr>
      </p:sp>
      <p:sp>
        <p:nvSpPr>
          <p:cNvPr id="10" name="Freeform 10"/>
          <p:cNvSpPr/>
          <p:nvPr/>
        </p:nvSpPr>
        <p:spPr>
          <a:xfrm>
            <a:off x="10403336" y="2755707"/>
            <a:ext cx="6855964" cy="6221788"/>
          </a:xfrm>
          <a:custGeom>
            <a:avLst/>
            <a:gdLst/>
            <a:ahLst/>
            <a:cxnLst/>
            <a:rect l="l" t="t" r="r" b="b"/>
            <a:pathLst>
              <a:path w="6855964" h="6221788">
                <a:moveTo>
                  <a:pt x="0" y="0"/>
                </a:moveTo>
                <a:lnTo>
                  <a:pt x="6855964" y="0"/>
                </a:lnTo>
                <a:lnTo>
                  <a:pt x="6855964" y="6221788"/>
                </a:lnTo>
                <a:lnTo>
                  <a:pt x="0" y="6221788"/>
                </a:lnTo>
                <a:lnTo>
                  <a:pt x="0" y="0"/>
                </a:lnTo>
                <a:close/>
              </a:path>
            </a:pathLst>
          </a:custGeom>
          <a:blipFill>
            <a:blip r:embed="rId7"/>
            <a:stretch>
              <a:fillRect/>
            </a:stretch>
          </a:blipFill>
        </p:spPr>
      </p:sp>
      <p:sp>
        <p:nvSpPr>
          <p:cNvPr id="11" name="TextBox 11"/>
          <p:cNvSpPr txBox="1"/>
          <p:nvPr/>
        </p:nvSpPr>
        <p:spPr>
          <a:xfrm>
            <a:off x="2916980" y="141895"/>
            <a:ext cx="11838779" cy="2648572"/>
          </a:xfrm>
          <a:prstGeom prst="rect">
            <a:avLst/>
          </a:prstGeom>
        </p:spPr>
        <p:txBody>
          <a:bodyPr lIns="0" tIns="0" rIns="0" bIns="0" rtlCol="0" anchor="t">
            <a:spAutoFit/>
          </a:bodyPr>
          <a:lstStyle/>
          <a:p>
            <a:pPr algn="ctr">
              <a:lnSpc>
                <a:spcPts val="10323"/>
              </a:lnSpc>
            </a:pPr>
            <a:r>
              <a:rPr lang="en-US" sz="9385" b="1">
                <a:solidFill>
                  <a:srgbClr val="8D0A75"/>
                </a:solidFill>
                <a:latin typeface="Heebo Black"/>
                <a:ea typeface="Heebo Black"/>
                <a:cs typeface="Heebo Black"/>
                <a:sym typeface="Heebo Black"/>
              </a:rPr>
              <a:t>Project Demo </a:t>
            </a:r>
          </a:p>
          <a:p>
            <a:pPr algn="ctr">
              <a:lnSpc>
                <a:spcPts val="10323"/>
              </a:lnSpc>
            </a:pPr>
            <a:endParaRPr lang="en-US" sz="9385" b="1">
              <a:solidFill>
                <a:srgbClr val="8D0A75"/>
              </a:solidFill>
              <a:latin typeface="Heebo Black"/>
              <a:ea typeface="Heebo Black"/>
              <a:cs typeface="Heebo Black"/>
              <a:sym typeface="Heebo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sp>
        <p:nvSpPr>
          <p:cNvPr id="2" name="Freeform 2"/>
          <p:cNvSpPr/>
          <p:nvPr/>
        </p:nvSpPr>
        <p:spPr>
          <a:xfrm>
            <a:off x="4898511" y="6311192"/>
            <a:ext cx="4685566" cy="5424678"/>
          </a:xfrm>
          <a:custGeom>
            <a:avLst/>
            <a:gdLst/>
            <a:ahLst/>
            <a:cxnLst/>
            <a:rect l="l" t="t" r="r" b="b"/>
            <a:pathLst>
              <a:path w="4685566" h="5424678">
                <a:moveTo>
                  <a:pt x="0" y="0"/>
                </a:moveTo>
                <a:lnTo>
                  <a:pt x="4685566" y="0"/>
                </a:lnTo>
                <a:lnTo>
                  <a:pt x="4685566" y="5424678"/>
                </a:lnTo>
                <a:lnTo>
                  <a:pt x="0" y="5424678"/>
                </a:lnTo>
                <a:lnTo>
                  <a:pt x="0" y="0"/>
                </a:lnTo>
                <a:close/>
              </a:path>
            </a:pathLst>
          </a:custGeom>
          <a:blipFill>
            <a:blip r:embed="rId2"/>
            <a:stretch>
              <a:fillRect/>
            </a:stretch>
          </a:blipFill>
        </p:spPr>
      </p:sp>
      <p:sp>
        <p:nvSpPr>
          <p:cNvPr id="3" name="Freeform 3"/>
          <p:cNvSpPr/>
          <p:nvPr/>
        </p:nvSpPr>
        <p:spPr>
          <a:xfrm>
            <a:off x="6422070" y="7163113"/>
            <a:ext cx="2459432" cy="2287272"/>
          </a:xfrm>
          <a:custGeom>
            <a:avLst/>
            <a:gdLst/>
            <a:ahLst/>
            <a:cxnLst/>
            <a:rect l="l" t="t" r="r" b="b"/>
            <a:pathLst>
              <a:path w="2459432" h="2287272">
                <a:moveTo>
                  <a:pt x="0" y="0"/>
                </a:moveTo>
                <a:lnTo>
                  <a:pt x="2459431" y="0"/>
                </a:lnTo>
                <a:lnTo>
                  <a:pt x="2459431" y="2287271"/>
                </a:lnTo>
                <a:lnTo>
                  <a:pt x="0" y="22872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3266708" y="807072"/>
            <a:ext cx="13331847" cy="6555592"/>
            <a:chOff x="0" y="0"/>
            <a:chExt cx="17775795" cy="8740790"/>
          </a:xfrm>
        </p:grpSpPr>
        <p:sp>
          <p:nvSpPr>
            <p:cNvPr id="5" name="TextBox 5"/>
            <p:cNvSpPr txBox="1"/>
            <p:nvPr/>
          </p:nvSpPr>
          <p:spPr>
            <a:xfrm>
              <a:off x="0" y="2127265"/>
              <a:ext cx="17775795" cy="6613525"/>
            </a:xfrm>
            <a:prstGeom prst="rect">
              <a:avLst/>
            </a:prstGeom>
          </p:spPr>
          <p:txBody>
            <a:bodyPr lIns="0" tIns="0" rIns="0" bIns="0" rtlCol="0" anchor="t">
              <a:spAutoFit/>
            </a:bodyPr>
            <a:lstStyle/>
            <a:p>
              <a:pPr algn="just">
                <a:lnSpc>
                  <a:spcPts val="4919"/>
                </a:lnSpc>
              </a:pPr>
              <a:r>
                <a:rPr lang="en-US" sz="4099" b="1">
                  <a:solidFill>
                    <a:srgbClr val="FFFFFF"/>
                  </a:solidFill>
                  <a:latin typeface="Assistant Regular Bold"/>
                  <a:ea typeface="Assistant Regular Bold"/>
                  <a:cs typeface="Assistant Regular Bold"/>
                  <a:sym typeface="Assistant Regular Bold"/>
                </a:rPr>
                <a:t>·Unit Testing:</a:t>
              </a:r>
              <a:r>
                <a:rPr lang="en-US" sz="4099">
                  <a:solidFill>
                    <a:srgbClr val="FFFFFF"/>
                  </a:solidFill>
                  <a:latin typeface="Assistant Regular"/>
                  <a:ea typeface="Assistant Regular"/>
                  <a:cs typeface="Assistant Regular"/>
                  <a:sym typeface="Assistant Regular"/>
                </a:rPr>
                <a:t> Validating frame extraction and augmentation.</a:t>
              </a:r>
            </a:p>
            <a:p>
              <a:pPr algn="just">
                <a:lnSpc>
                  <a:spcPts val="4919"/>
                </a:lnSpc>
              </a:pPr>
              <a:endParaRPr lang="en-US" sz="4099">
                <a:solidFill>
                  <a:srgbClr val="FFFFFF"/>
                </a:solidFill>
                <a:latin typeface="Assistant Regular"/>
                <a:ea typeface="Assistant Regular"/>
                <a:cs typeface="Assistant Regular"/>
                <a:sym typeface="Assistant Regular"/>
              </a:endParaRPr>
            </a:p>
            <a:p>
              <a:pPr algn="just">
                <a:lnSpc>
                  <a:spcPts val="4919"/>
                </a:lnSpc>
              </a:pPr>
              <a:r>
                <a:rPr lang="en-US" sz="4099" b="1">
                  <a:solidFill>
                    <a:srgbClr val="FFFFFF"/>
                  </a:solidFill>
                  <a:latin typeface="Assistant Regular Bold"/>
                  <a:ea typeface="Assistant Regular Bold"/>
                  <a:cs typeface="Assistant Regular Bold"/>
                  <a:sym typeface="Assistant Regular Bold"/>
                </a:rPr>
                <a:t>·Integration Testing:</a:t>
              </a:r>
              <a:r>
                <a:rPr lang="en-US" sz="4099">
                  <a:solidFill>
                    <a:srgbClr val="FFFFFF"/>
                  </a:solidFill>
                  <a:latin typeface="Assistant Regular"/>
                  <a:ea typeface="Assistant Regular"/>
                  <a:cs typeface="Assistant Regular"/>
                  <a:sym typeface="Assistant Regular"/>
                </a:rPr>
                <a:t> Ensuring model and data pipeline compatibility.</a:t>
              </a:r>
            </a:p>
            <a:p>
              <a:pPr algn="just">
                <a:lnSpc>
                  <a:spcPts val="4919"/>
                </a:lnSpc>
              </a:pPr>
              <a:endParaRPr lang="en-US" sz="4099">
                <a:solidFill>
                  <a:srgbClr val="FFFFFF"/>
                </a:solidFill>
                <a:latin typeface="Assistant Regular"/>
                <a:ea typeface="Assistant Regular"/>
                <a:cs typeface="Assistant Regular"/>
                <a:sym typeface="Assistant Regular"/>
              </a:endParaRPr>
            </a:p>
            <a:p>
              <a:pPr algn="just">
                <a:lnSpc>
                  <a:spcPts val="4919"/>
                </a:lnSpc>
              </a:pPr>
              <a:r>
                <a:rPr lang="en-US" sz="4099">
                  <a:solidFill>
                    <a:srgbClr val="FFFFFF"/>
                  </a:solidFill>
                  <a:latin typeface="Assistant Regular"/>
                  <a:ea typeface="Assistant Regular"/>
                  <a:cs typeface="Assistant Regular"/>
                  <a:sym typeface="Assistant Regular"/>
                </a:rPr>
                <a:t>·</a:t>
              </a:r>
              <a:r>
                <a:rPr lang="en-US" sz="4099" b="1">
                  <a:solidFill>
                    <a:srgbClr val="FFFFFF"/>
                  </a:solidFill>
                  <a:latin typeface="Assistant Regular Bold"/>
                  <a:ea typeface="Assistant Regular Bold"/>
                  <a:cs typeface="Assistant Regular Bold"/>
                  <a:sym typeface="Assistant Regular Bold"/>
                </a:rPr>
                <a:t>Performance Testing:</a:t>
              </a:r>
              <a:r>
                <a:rPr lang="en-US" sz="4099">
                  <a:solidFill>
                    <a:srgbClr val="FFFFFF"/>
                  </a:solidFill>
                  <a:latin typeface="Assistant Regular"/>
                  <a:ea typeface="Assistant Regular"/>
                  <a:cs typeface="Assistant Regular"/>
                  <a:sym typeface="Assistant Regular"/>
                </a:rPr>
                <a:t> Evaluating model accuracy and processing speed.</a:t>
              </a:r>
            </a:p>
            <a:p>
              <a:pPr algn="just">
                <a:lnSpc>
                  <a:spcPts val="4919"/>
                </a:lnSpc>
              </a:pPr>
              <a:endParaRPr lang="en-US" sz="4099">
                <a:solidFill>
                  <a:srgbClr val="FFFFFF"/>
                </a:solidFill>
                <a:latin typeface="Assistant Regular"/>
                <a:ea typeface="Assistant Regular"/>
                <a:cs typeface="Assistant Regular"/>
                <a:sym typeface="Assistant Regular"/>
              </a:endParaRPr>
            </a:p>
          </p:txBody>
        </p:sp>
        <p:sp>
          <p:nvSpPr>
            <p:cNvPr id="6" name="TextBox 6"/>
            <p:cNvSpPr txBox="1"/>
            <p:nvPr/>
          </p:nvSpPr>
          <p:spPr>
            <a:xfrm>
              <a:off x="0" y="0"/>
              <a:ext cx="17775795" cy="1854200"/>
            </a:xfrm>
            <a:prstGeom prst="rect">
              <a:avLst/>
            </a:prstGeom>
          </p:spPr>
          <p:txBody>
            <a:bodyPr lIns="0" tIns="0" rIns="0" bIns="0" rtlCol="0" anchor="t">
              <a:spAutoFit/>
            </a:bodyPr>
            <a:lstStyle/>
            <a:p>
              <a:pPr algn="l">
                <a:lnSpc>
                  <a:spcPts val="6239"/>
                </a:lnSpc>
              </a:pPr>
              <a:r>
                <a:rPr lang="en-US" sz="5199">
                  <a:solidFill>
                    <a:srgbClr val="FFFFFF"/>
                  </a:solidFill>
                  <a:latin typeface="Heebo Black"/>
                  <a:ea typeface="Heebo Black"/>
                  <a:cs typeface="Heebo Black"/>
                  <a:sym typeface="Heebo Black"/>
                </a:rPr>
                <a:t>Testing</a:t>
              </a:r>
            </a:p>
            <a:p>
              <a:pPr algn="l">
                <a:lnSpc>
                  <a:spcPts val="4799"/>
                </a:lnSpc>
              </a:pPr>
              <a:endParaRPr lang="en-US" sz="5199">
                <a:solidFill>
                  <a:srgbClr val="FFFFFF"/>
                </a:solidFill>
                <a:latin typeface="Heebo Black"/>
                <a:ea typeface="Heebo Black"/>
                <a:cs typeface="Heebo Black"/>
                <a:sym typeface="Heebo Black"/>
              </a:endParaRPr>
            </a:p>
          </p:txBody>
        </p:sp>
      </p:grpSp>
      <p:sp>
        <p:nvSpPr>
          <p:cNvPr id="7" name="Freeform 7"/>
          <p:cNvSpPr/>
          <p:nvPr/>
        </p:nvSpPr>
        <p:spPr>
          <a:xfrm rot="-10800000">
            <a:off x="-1418858" y="-1032625"/>
            <a:ext cx="4685566" cy="5424678"/>
          </a:xfrm>
          <a:custGeom>
            <a:avLst/>
            <a:gdLst/>
            <a:ahLst/>
            <a:cxnLst/>
            <a:rect l="l" t="t" r="r" b="b"/>
            <a:pathLst>
              <a:path w="4685566" h="5424678">
                <a:moveTo>
                  <a:pt x="0" y="0"/>
                </a:moveTo>
                <a:lnTo>
                  <a:pt x="4685566" y="0"/>
                </a:lnTo>
                <a:lnTo>
                  <a:pt x="4685566" y="5424678"/>
                </a:lnTo>
                <a:lnTo>
                  <a:pt x="0" y="5424678"/>
                </a:lnTo>
                <a:lnTo>
                  <a:pt x="0" y="0"/>
                </a:lnTo>
                <a:close/>
              </a:path>
            </a:pathLst>
          </a:custGeom>
          <a:blipFill>
            <a:blip r:embed="rId2"/>
            <a:stretch>
              <a:fillRect/>
            </a:stretch>
          </a:blipFill>
        </p:spPr>
      </p:sp>
      <p:sp>
        <p:nvSpPr>
          <p:cNvPr id="8" name="Freeform 8"/>
          <p:cNvSpPr/>
          <p:nvPr/>
        </p:nvSpPr>
        <p:spPr>
          <a:xfrm>
            <a:off x="-778351" y="631328"/>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70579" y="2391403"/>
            <a:ext cx="14196949" cy="6496050"/>
          </a:xfrm>
          <a:prstGeom prst="rect">
            <a:avLst/>
          </a:prstGeom>
        </p:spPr>
        <p:txBody>
          <a:bodyPr lIns="0" tIns="0" rIns="0" bIns="0" rtlCol="0" anchor="t">
            <a:spAutoFit/>
          </a:bodyPr>
          <a:lstStyle/>
          <a:p>
            <a:pPr algn="just">
              <a:lnSpc>
                <a:spcPts val="4659"/>
              </a:lnSpc>
            </a:pPr>
            <a:r>
              <a:rPr lang="en-US" sz="3882">
                <a:solidFill>
                  <a:srgbClr val="33123B"/>
                </a:solidFill>
                <a:latin typeface="Assistant Regular"/>
                <a:ea typeface="Assistant Regular"/>
                <a:cs typeface="Assistant Regular"/>
                <a:sym typeface="Assistant Regular"/>
              </a:rPr>
              <a:t>·</a:t>
            </a:r>
            <a:r>
              <a:rPr lang="en-US" sz="3882" b="1">
                <a:solidFill>
                  <a:srgbClr val="33123B"/>
                </a:solidFill>
                <a:latin typeface="Assistant Regular Bold"/>
                <a:ea typeface="Assistant Regular Bold"/>
                <a:cs typeface="Assistant Regular Bold"/>
                <a:sym typeface="Assistant Regular Bold"/>
              </a:rPr>
              <a:t>MobileNet Results:</a:t>
            </a:r>
          </a:p>
          <a:p>
            <a:pPr algn="just">
              <a:lnSpc>
                <a:spcPts val="4659"/>
              </a:lnSpc>
            </a:pPr>
            <a:r>
              <a:rPr lang="en-US" sz="3882">
                <a:solidFill>
                  <a:srgbClr val="33123B"/>
                </a:solidFill>
                <a:latin typeface="Assistant Regular"/>
                <a:ea typeface="Assistant Regular"/>
                <a:cs typeface="Assistant Regular"/>
                <a:sym typeface="Assistant Regular"/>
              </a:rPr>
              <a:t>o   Accuracy: 73.04%</a:t>
            </a:r>
          </a:p>
          <a:p>
            <a:pPr algn="just">
              <a:lnSpc>
                <a:spcPts val="4659"/>
              </a:lnSpc>
            </a:pPr>
            <a:r>
              <a:rPr lang="en-US" sz="3882">
                <a:solidFill>
                  <a:srgbClr val="33123B"/>
                </a:solidFill>
                <a:latin typeface="Assistant Regular"/>
                <a:ea typeface="Assistant Regular"/>
                <a:cs typeface="Assistant Regular"/>
                <a:sym typeface="Assistant Regular"/>
              </a:rPr>
              <a:t>o   AUC: 0.6049</a:t>
            </a:r>
          </a:p>
          <a:p>
            <a:pPr algn="just">
              <a:lnSpc>
                <a:spcPts val="4659"/>
              </a:lnSpc>
            </a:pPr>
            <a:endParaRPr lang="en-US" sz="3882">
              <a:solidFill>
                <a:srgbClr val="33123B"/>
              </a:solidFill>
              <a:latin typeface="Assistant Regular"/>
              <a:ea typeface="Assistant Regular"/>
              <a:cs typeface="Assistant Regular"/>
              <a:sym typeface="Assistant Regular"/>
            </a:endParaRPr>
          </a:p>
          <a:p>
            <a:pPr algn="just">
              <a:lnSpc>
                <a:spcPts val="4659"/>
              </a:lnSpc>
            </a:pPr>
            <a:r>
              <a:rPr lang="en-US" sz="3882">
                <a:solidFill>
                  <a:srgbClr val="33123B"/>
                </a:solidFill>
                <a:latin typeface="Assistant Regular"/>
                <a:ea typeface="Assistant Regular"/>
                <a:cs typeface="Assistant Regular"/>
                <a:sym typeface="Assistant Regular"/>
              </a:rPr>
              <a:t>·</a:t>
            </a:r>
            <a:r>
              <a:rPr lang="en-US" sz="3882" b="1">
                <a:solidFill>
                  <a:srgbClr val="33123B"/>
                </a:solidFill>
                <a:latin typeface="Assistant Regular Bold"/>
                <a:ea typeface="Assistant Regular Bold"/>
                <a:cs typeface="Assistant Regular Bold"/>
                <a:sym typeface="Assistant Regular Bold"/>
              </a:rPr>
              <a:t>MViT Results:</a:t>
            </a:r>
          </a:p>
          <a:p>
            <a:pPr algn="just">
              <a:lnSpc>
                <a:spcPts val="4659"/>
              </a:lnSpc>
            </a:pPr>
            <a:r>
              <a:rPr lang="en-US" sz="3882">
                <a:solidFill>
                  <a:srgbClr val="33123B"/>
                </a:solidFill>
                <a:latin typeface="Assistant Regular"/>
                <a:ea typeface="Assistant Regular"/>
                <a:cs typeface="Assistant Regular"/>
                <a:sym typeface="Assistant Regular"/>
              </a:rPr>
              <a:t>o   Accuracy: 77.88%</a:t>
            </a:r>
          </a:p>
          <a:p>
            <a:pPr algn="just">
              <a:lnSpc>
                <a:spcPts val="4659"/>
              </a:lnSpc>
            </a:pPr>
            <a:r>
              <a:rPr lang="en-US" sz="3882">
                <a:solidFill>
                  <a:srgbClr val="33123B"/>
                </a:solidFill>
                <a:latin typeface="Assistant Regular"/>
                <a:ea typeface="Assistant Regular"/>
                <a:cs typeface="Assistant Regular"/>
                <a:sym typeface="Assistant Regular"/>
              </a:rPr>
              <a:t>o   AUC: 0.7931</a:t>
            </a:r>
          </a:p>
          <a:p>
            <a:pPr algn="just">
              <a:lnSpc>
                <a:spcPts val="4659"/>
              </a:lnSpc>
            </a:pPr>
            <a:endParaRPr lang="en-US" sz="3882">
              <a:solidFill>
                <a:srgbClr val="33123B"/>
              </a:solidFill>
              <a:latin typeface="Assistant Regular"/>
              <a:ea typeface="Assistant Regular"/>
              <a:cs typeface="Assistant Regular"/>
              <a:sym typeface="Assistant Regular"/>
            </a:endParaRPr>
          </a:p>
          <a:p>
            <a:pPr algn="just">
              <a:lnSpc>
                <a:spcPts val="4659"/>
              </a:lnSpc>
            </a:pPr>
            <a:r>
              <a:rPr lang="en-US" sz="3882">
                <a:solidFill>
                  <a:srgbClr val="33123B"/>
                </a:solidFill>
                <a:latin typeface="Assistant Regular"/>
                <a:ea typeface="Assistant Regular"/>
                <a:cs typeface="Assistant Regular"/>
                <a:sym typeface="Assistant Regular"/>
              </a:rPr>
              <a:t>·</a:t>
            </a:r>
            <a:r>
              <a:rPr lang="en-US" sz="3882" b="1">
                <a:solidFill>
                  <a:srgbClr val="33123B"/>
                </a:solidFill>
                <a:latin typeface="Assistant Regular Bold"/>
                <a:ea typeface="Assistant Regular Bold"/>
                <a:cs typeface="Assistant Regular Bold"/>
                <a:sym typeface="Assistant Regular Bold"/>
              </a:rPr>
              <a:t>Analysis: </a:t>
            </a:r>
            <a:r>
              <a:rPr lang="en-US" sz="3882">
                <a:solidFill>
                  <a:srgbClr val="33123B"/>
                </a:solidFill>
                <a:latin typeface="Assistant Regular"/>
                <a:ea typeface="Assistant Regular"/>
                <a:cs typeface="Assistant Regular"/>
                <a:sym typeface="Assistant Regular"/>
              </a:rPr>
              <a:t>MViT shows better performance due to its transformer architecture, especially in capturing subtle manipulations.</a:t>
            </a:r>
          </a:p>
          <a:p>
            <a:pPr algn="just">
              <a:lnSpc>
                <a:spcPts val="4659"/>
              </a:lnSpc>
            </a:pPr>
            <a:endParaRPr lang="en-US" sz="3882">
              <a:solidFill>
                <a:srgbClr val="33123B"/>
              </a:solidFill>
              <a:latin typeface="Assistant Regular"/>
              <a:ea typeface="Assistant Regular"/>
              <a:cs typeface="Assistant Regular"/>
              <a:sym typeface="Assistant Regular"/>
            </a:endParaRPr>
          </a:p>
        </p:txBody>
      </p:sp>
      <p:sp>
        <p:nvSpPr>
          <p:cNvPr id="3" name="Freeform 3"/>
          <p:cNvSpPr/>
          <p:nvPr/>
        </p:nvSpPr>
        <p:spPr>
          <a:xfrm>
            <a:off x="16355775" y="8640169"/>
            <a:ext cx="2459432" cy="2287272"/>
          </a:xfrm>
          <a:custGeom>
            <a:avLst/>
            <a:gdLst/>
            <a:ahLst/>
            <a:cxnLst/>
            <a:rect l="l" t="t" r="r" b="b"/>
            <a:pathLst>
              <a:path w="2459432" h="2287272">
                <a:moveTo>
                  <a:pt x="0" y="0"/>
                </a:moveTo>
                <a:lnTo>
                  <a:pt x="2459431" y="0"/>
                </a:lnTo>
                <a:lnTo>
                  <a:pt x="2459431" y="2287272"/>
                </a:lnTo>
                <a:lnTo>
                  <a:pt x="0" y="2287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448147" y="8269323"/>
            <a:ext cx="1304761" cy="1236262"/>
          </a:xfrm>
          <a:custGeom>
            <a:avLst/>
            <a:gdLst/>
            <a:ahLst/>
            <a:cxnLst/>
            <a:rect l="l" t="t" r="r" b="b"/>
            <a:pathLst>
              <a:path w="1304761" h="1236262">
                <a:moveTo>
                  <a:pt x="0" y="0"/>
                </a:moveTo>
                <a:lnTo>
                  <a:pt x="1304761" y="0"/>
                </a:lnTo>
                <a:lnTo>
                  <a:pt x="1304761" y="1236261"/>
                </a:lnTo>
                <a:lnTo>
                  <a:pt x="0" y="1236261"/>
                </a:lnTo>
                <a:lnTo>
                  <a:pt x="0" y="0"/>
                </a:lnTo>
                <a:close/>
              </a:path>
            </a:pathLst>
          </a:custGeom>
          <a:blipFill>
            <a:blip r:embed="rId4"/>
            <a:stretch>
              <a:fillRect/>
            </a:stretch>
          </a:blipFill>
        </p:spPr>
      </p:sp>
      <p:sp>
        <p:nvSpPr>
          <p:cNvPr id="5" name="Freeform 5"/>
          <p:cNvSpPr/>
          <p:nvPr/>
        </p:nvSpPr>
        <p:spPr>
          <a:xfrm rot="2126705">
            <a:off x="14974374" y="-596465"/>
            <a:ext cx="3288317" cy="3144454"/>
          </a:xfrm>
          <a:custGeom>
            <a:avLst/>
            <a:gdLst/>
            <a:ahLst/>
            <a:cxnLst/>
            <a:rect l="l" t="t" r="r" b="b"/>
            <a:pathLst>
              <a:path w="3288317" h="3144454">
                <a:moveTo>
                  <a:pt x="0" y="0"/>
                </a:moveTo>
                <a:lnTo>
                  <a:pt x="3288317" y="0"/>
                </a:lnTo>
                <a:lnTo>
                  <a:pt x="3288317" y="3144453"/>
                </a:lnTo>
                <a:lnTo>
                  <a:pt x="0" y="3144453"/>
                </a:lnTo>
                <a:lnTo>
                  <a:pt x="0" y="0"/>
                </a:lnTo>
                <a:close/>
              </a:path>
            </a:pathLst>
          </a:custGeom>
          <a:blipFill>
            <a:blip r:embed="rId5"/>
            <a:stretch>
              <a:fillRect/>
            </a:stretch>
          </a:blipFill>
        </p:spPr>
      </p:sp>
      <p:sp>
        <p:nvSpPr>
          <p:cNvPr id="6" name="TextBox 6"/>
          <p:cNvSpPr txBox="1"/>
          <p:nvPr/>
        </p:nvSpPr>
        <p:spPr>
          <a:xfrm>
            <a:off x="851991" y="537002"/>
            <a:ext cx="11476487" cy="2545841"/>
          </a:xfrm>
          <a:prstGeom prst="rect">
            <a:avLst/>
          </a:prstGeom>
        </p:spPr>
        <p:txBody>
          <a:bodyPr lIns="0" tIns="0" rIns="0" bIns="0" rtlCol="0" anchor="t">
            <a:spAutoFit/>
          </a:bodyPr>
          <a:lstStyle/>
          <a:p>
            <a:pPr algn="r">
              <a:lnSpc>
                <a:spcPts val="9900"/>
              </a:lnSpc>
            </a:pPr>
            <a:r>
              <a:rPr lang="en-US" sz="9000" b="1">
                <a:solidFill>
                  <a:srgbClr val="8D0A75"/>
                </a:solidFill>
                <a:latin typeface="Heebo Black"/>
                <a:ea typeface="Heebo Black"/>
                <a:cs typeface="Heebo Black"/>
                <a:sym typeface="Heebo Black"/>
              </a:rPr>
              <a:t>Results and Analysis</a:t>
            </a:r>
          </a:p>
          <a:p>
            <a:pPr algn="r">
              <a:lnSpc>
                <a:spcPts val="9900"/>
              </a:lnSpc>
            </a:pPr>
            <a:endParaRPr lang="en-US" sz="9000" b="1">
              <a:solidFill>
                <a:srgbClr val="8D0A75"/>
              </a:solidFill>
              <a:latin typeface="Heebo Black"/>
              <a:ea typeface="Heebo Black"/>
              <a:cs typeface="Heebo Black"/>
              <a:sym typeface="Heebo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sp>
        <p:nvSpPr>
          <p:cNvPr id="2" name="Freeform 2"/>
          <p:cNvSpPr/>
          <p:nvPr/>
        </p:nvSpPr>
        <p:spPr>
          <a:xfrm>
            <a:off x="-766888" y="1028700"/>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515029" y="1104900"/>
            <a:ext cx="16459774" cy="3799711"/>
          </a:xfrm>
          <a:prstGeom prst="rect">
            <a:avLst/>
          </a:prstGeom>
        </p:spPr>
        <p:txBody>
          <a:bodyPr lIns="0" tIns="0" rIns="0" bIns="0" rtlCol="0" anchor="t">
            <a:spAutoFit/>
          </a:bodyPr>
          <a:lstStyle/>
          <a:p>
            <a:pPr algn="l">
              <a:lnSpc>
                <a:spcPts val="9900"/>
              </a:lnSpc>
            </a:pPr>
            <a:r>
              <a:rPr lang="en-US" sz="9000" b="1">
                <a:solidFill>
                  <a:srgbClr val="FFFFFF"/>
                </a:solidFill>
                <a:latin typeface="Heebo Black"/>
                <a:ea typeface="Heebo Black"/>
                <a:cs typeface="Heebo Black"/>
                <a:sym typeface="Heebo Black"/>
              </a:rPr>
              <a:t>Limitations &amp; Future Enhancements</a:t>
            </a:r>
          </a:p>
          <a:p>
            <a:pPr algn="l">
              <a:lnSpc>
                <a:spcPts val="9900"/>
              </a:lnSpc>
            </a:pPr>
            <a:endParaRPr lang="en-US" sz="9000" b="1">
              <a:solidFill>
                <a:srgbClr val="FFFFFF"/>
              </a:solidFill>
              <a:latin typeface="Heebo Black"/>
              <a:ea typeface="Heebo Black"/>
              <a:cs typeface="Heebo Black"/>
              <a:sym typeface="Heebo Black"/>
            </a:endParaRPr>
          </a:p>
        </p:txBody>
      </p:sp>
      <p:sp>
        <p:nvSpPr>
          <p:cNvPr id="4" name="Freeform 4"/>
          <p:cNvSpPr/>
          <p:nvPr/>
        </p:nvSpPr>
        <p:spPr>
          <a:xfrm>
            <a:off x="3897249" y="8231611"/>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6109722">
            <a:off x="-1332064" y="4856878"/>
            <a:ext cx="6576793" cy="7614232"/>
          </a:xfrm>
          <a:custGeom>
            <a:avLst/>
            <a:gdLst/>
            <a:ahLst/>
            <a:cxnLst/>
            <a:rect l="l" t="t" r="r" b="b"/>
            <a:pathLst>
              <a:path w="6576793" h="7614232">
                <a:moveTo>
                  <a:pt x="0" y="0"/>
                </a:moveTo>
                <a:lnTo>
                  <a:pt x="6576793" y="0"/>
                </a:lnTo>
                <a:lnTo>
                  <a:pt x="6576793" y="7614232"/>
                </a:lnTo>
                <a:lnTo>
                  <a:pt x="0" y="7614232"/>
                </a:lnTo>
                <a:lnTo>
                  <a:pt x="0" y="0"/>
                </a:lnTo>
                <a:close/>
              </a:path>
            </a:pathLst>
          </a:custGeom>
          <a:blipFill>
            <a:blip r:embed="rId4"/>
            <a:stretch>
              <a:fillRect/>
            </a:stretch>
          </a:blipFill>
        </p:spPr>
      </p:sp>
      <p:sp>
        <p:nvSpPr>
          <p:cNvPr id="6" name="Freeform 6"/>
          <p:cNvSpPr/>
          <p:nvPr/>
        </p:nvSpPr>
        <p:spPr>
          <a:xfrm rot="2126705">
            <a:off x="14707674" y="-577415"/>
            <a:ext cx="3288317" cy="3144454"/>
          </a:xfrm>
          <a:custGeom>
            <a:avLst/>
            <a:gdLst/>
            <a:ahLst/>
            <a:cxnLst/>
            <a:rect l="l" t="t" r="r" b="b"/>
            <a:pathLst>
              <a:path w="3288317" h="3144454">
                <a:moveTo>
                  <a:pt x="0" y="0"/>
                </a:moveTo>
                <a:lnTo>
                  <a:pt x="3288317" y="0"/>
                </a:lnTo>
                <a:lnTo>
                  <a:pt x="3288317" y="3144453"/>
                </a:lnTo>
                <a:lnTo>
                  <a:pt x="0" y="3144453"/>
                </a:lnTo>
                <a:lnTo>
                  <a:pt x="0" y="0"/>
                </a:lnTo>
                <a:close/>
              </a:path>
            </a:pathLst>
          </a:custGeom>
          <a:blipFill>
            <a:blip r:embed="rId5"/>
            <a:stretch>
              <a:fillRect/>
            </a:stretch>
          </a:blipFill>
        </p:spPr>
      </p:sp>
      <p:sp>
        <p:nvSpPr>
          <p:cNvPr id="7" name="TextBox 7"/>
          <p:cNvSpPr txBox="1"/>
          <p:nvPr/>
        </p:nvSpPr>
        <p:spPr>
          <a:xfrm>
            <a:off x="6976485" y="3835242"/>
            <a:ext cx="9920865" cy="5229225"/>
          </a:xfrm>
          <a:prstGeom prst="rect">
            <a:avLst/>
          </a:prstGeom>
        </p:spPr>
        <p:txBody>
          <a:bodyPr lIns="0" tIns="0" rIns="0" bIns="0" rtlCol="0" anchor="t">
            <a:spAutoFit/>
          </a:bodyPr>
          <a:lstStyle/>
          <a:p>
            <a:pPr algn="just">
              <a:lnSpc>
                <a:spcPts val="4603"/>
              </a:lnSpc>
            </a:pPr>
            <a:r>
              <a:rPr lang="en-US" sz="3835" b="1">
                <a:solidFill>
                  <a:srgbClr val="FFFFFF"/>
                </a:solidFill>
                <a:latin typeface="Assistant Regular Bold"/>
                <a:ea typeface="Assistant Regular Bold"/>
                <a:cs typeface="Assistant Regular Bold"/>
                <a:sym typeface="Assistant Regular Bold"/>
              </a:rPr>
              <a:t>·Limitations:</a:t>
            </a:r>
          </a:p>
          <a:p>
            <a:pPr algn="just">
              <a:lnSpc>
                <a:spcPts val="4603"/>
              </a:lnSpc>
            </a:pPr>
            <a:r>
              <a:rPr lang="en-US" sz="3835">
                <a:solidFill>
                  <a:srgbClr val="FFFFFF"/>
                </a:solidFill>
                <a:latin typeface="Assistant Regular"/>
                <a:ea typeface="Assistant Regular"/>
                <a:cs typeface="Assistant Regular"/>
                <a:sym typeface="Assistant Regular"/>
              </a:rPr>
              <a:t>o   MobileNet’s lower accuracy</a:t>
            </a:r>
          </a:p>
          <a:p>
            <a:pPr algn="just">
              <a:lnSpc>
                <a:spcPts val="4603"/>
              </a:lnSpc>
            </a:pPr>
            <a:r>
              <a:rPr lang="en-US" sz="3835">
                <a:solidFill>
                  <a:srgbClr val="FFFFFF"/>
                </a:solidFill>
                <a:latin typeface="Assistant Regular"/>
                <a:ea typeface="Assistant Regular"/>
                <a:cs typeface="Assistant Regular"/>
                <a:sym typeface="Assistant Regular"/>
              </a:rPr>
              <a:t>o   High computational demand of MViT</a:t>
            </a:r>
          </a:p>
          <a:p>
            <a:pPr algn="just">
              <a:lnSpc>
                <a:spcPts val="4603"/>
              </a:lnSpc>
            </a:pPr>
            <a:endParaRPr lang="en-US" sz="3835">
              <a:solidFill>
                <a:srgbClr val="FFFFFF"/>
              </a:solidFill>
              <a:latin typeface="Assistant Regular"/>
              <a:ea typeface="Assistant Regular"/>
              <a:cs typeface="Assistant Regular"/>
              <a:sym typeface="Assistant Regular"/>
            </a:endParaRPr>
          </a:p>
          <a:p>
            <a:pPr algn="just">
              <a:lnSpc>
                <a:spcPts val="4603"/>
              </a:lnSpc>
            </a:pPr>
            <a:r>
              <a:rPr lang="en-US" sz="3835">
                <a:solidFill>
                  <a:srgbClr val="FFFFFF"/>
                </a:solidFill>
                <a:latin typeface="Assistant Regular"/>
                <a:ea typeface="Assistant Regular"/>
                <a:cs typeface="Assistant Regular"/>
                <a:sym typeface="Assistant Regular"/>
              </a:rPr>
              <a:t>·</a:t>
            </a:r>
            <a:r>
              <a:rPr lang="en-US" sz="3835" b="1">
                <a:solidFill>
                  <a:srgbClr val="FFFFFF"/>
                </a:solidFill>
                <a:latin typeface="Assistant Regular Bold"/>
                <a:ea typeface="Assistant Regular Bold"/>
                <a:cs typeface="Assistant Regular Bold"/>
                <a:sym typeface="Assistant Regular Bold"/>
              </a:rPr>
              <a:t>Future Enhancements:</a:t>
            </a:r>
          </a:p>
          <a:p>
            <a:pPr algn="just">
              <a:lnSpc>
                <a:spcPts val="4603"/>
              </a:lnSpc>
            </a:pPr>
            <a:r>
              <a:rPr lang="en-US" sz="3835">
                <a:solidFill>
                  <a:srgbClr val="FFFFFF"/>
                </a:solidFill>
                <a:latin typeface="Assistant Regular"/>
                <a:ea typeface="Assistant Regular"/>
                <a:cs typeface="Assistant Regular"/>
                <a:sym typeface="Assistant Regular"/>
              </a:rPr>
              <a:t>o   Integrating ensemble models</a:t>
            </a:r>
          </a:p>
          <a:p>
            <a:pPr algn="just">
              <a:lnSpc>
                <a:spcPts val="4603"/>
              </a:lnSpc>
            </a:pPr>
            <a:r>
              <a:rPr lang="en-US" sz="3835">
                <a:solidFill>
                  <a:srgbClr val="FFFFFF"/>
                </a:solidFill>
                <a:latin typeface="Assistant Regular"/>
                <a:ea typeface="Assistant Regular"/>
                <a:cs typeface="Assistant Regular"/>
                <a:sym typeface="Assistant Regular"/>
              </a:rPr>
              <a:t>o   Exploring real-time deployment using optimized versions</a:t>
            </a:r>
          </a:p>
          <a:p>
            <a:pPr algn="just">
              <a:lnSpc>
                <a:spcPts val="4603"/>
              </a:lnSpc>
            </a:pPr>
            <a:endParaRPr lang="en-US" sz="3835">
              <a:solidFill>
                <a:srgbClr val="FFFFFF"/>
              </a:solidFill>
              <a:latin typeface="Assistant Regular"/>
              <a:ea typeface="Assistant Regular"/>
              <a:cs typeface="Assistant Regular"/>
              <a:sym typeface="Assistant Regul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sp>
        <p:nvSpPr>
          <p:cNvPr id="2" name="Freeform 2"/>
          <p:cNvSpPr/>
          <p:nvPr/>
        </p:nvSpPr>
        <p:spPr>
          <a:xfrm rot="2126705">
            <a:off x="15615141" y="-543527"/>
            <a:ext cx="3288317" cy="3144454"/>
          </a:xfrm>
          <a:custGeom>
            <a:avLst/>
            <a:gdLst/>
            <a:ahLst/>
            <a:cxnLst/>
            <a:rect l="l" t="t" r="r" b="b"/>
            <a:pathLst>
              <a:path w="3288317" h="3144454">
                <a:moveTo>
                  <a:pt x="0" y="0"/>
                </a:moveTo>
                <a:lnTo>
                  <a:pt x="3288318" y="0"/>
                </a:lnTo>
                <a:lnTo>
                  <a:pt x="3288318" y="3144454"/>
                </a:lnTo>
                <a:lnTo>
                  <a:pt x="0" y="3144454"/>
                </a:lnTo>
                <a:lnTo>
                  <a:pt x="0" y="0"/>
                </a:lnTo>
                <a:close/>
              </a:path>
            </a:pathLst>
          </a:custGeom>
          <a:blipFill>
            <a:blip r:embed="rId2"/>
            <a:stretch>
              <a:fillRect/>
            </a:stretch>
          </a:blipFill>
        </p:spPr>
      </p:sp>
      <p:sp>
        <p:nvSpPr>
          <p:cNvPr id="3" name="Freeform 3"/>
          <p:cNvSpPr/>
          <p:nvPr/>
        </p:nvSpPr>
        <p:spPr>
          <a:xfrm rot="6109722">
            <a:off x="-1332064" y="4856878"/>
            <a:ext cx="6576793" cy="7614232"/>
          </a:xfrm>
          <a:custGeom>
            <a:avLst/>
            <a:gdLst/>
            <a:ahLst/>
            <a:cxnLst/>
            <a:rect l="l" t="t" r="r" b="b"/>
            <a:pathLst>
              <a:path w="6576793" h="7614232">
                <a:moveTo>
                  <a:pt x="0" y="0"/>
                </a:moveTo>
                <a:lnTo>
                  <a:pt x="6576793" y="0"/>
                </a:lnTo>
                <a:lnTo>
                  <a:pt x="6576793" y="7614232"/>
                </a:lnTo>
                <a:lnTo>
                  <a:pt x="0" y="7614232"/>
                </a:lnTo>
                <a:lnTo>
                  <a:pt x="0" y="0"/>
                </a:lnTo>
                <a:close/>
              </a:path>
            </a:pathLst>
          </a:custGeom>
          <a:blipFill>
            <a:blip r:embed="rId3"/>
            <a:stretch>
              <a:fillRect/>
            </a:stretch>
          </a:blipFill>
        </p:spPr>
      </p:sp>
      <p:sp>
        <p:nvSpPr>
          <p:cNvPr id="4" name="TextBox 4"/>
          <p:cNvSpPr txBox="1"/>
          <p:nvPr/>
        </p:nvSpPr>
        <p:spPr>
          <a:xfrm>
            <a:off x="2515029" y="1104900"/>
            <a:ext cx="16459774" cy="1291970"/>
          </a:xfrm>
          <a:prstGeom prst="rect">
            <a:avLst/>
          </a:prstGeom>
        </p:spPr>
        <p:txBody>
          <a:bodyPr lIns="0" tIns="0" rIns="0" bIns="0" rtlCol="0" anchor="t">
            <a:spAutoFit/>
          </a:bodyPr>
          <a:lstStyle/>
          <a:p>
            <a:pPr algn="l">
              <a:lnSpc>
                <a:spcPts val="9900"/>
              </a:lnSpc>
            </a:pPr>
            <a:r>
              <a:rPr lang="en-US" sz="9000" b="1">
                <a:solidFill>
                  <a:srgbClr val="FFFFFF"/>
                </a:solidFill>
                <a:latin typeface="Heebo Black"/>
                <a:ea typeface="Heebo Black"/>
                <a:cs typeface="Heebo Black"/>
                <a:sym typeface="Heebo Black"/>
              </a:rPr>
              <a:t>Conclusion:</a:t>
            </a:r>
          </a:p>
        </p:txBody>
      </p:sp>
      <p:sp>
        <p:nvSpPr>
          <p:cNvPr id="5" name="TextBox 5"/>
          <p:cNvSpPr txBox="1"/>
          <p:nvPr/>
        </p:nvSpPr>
        <p:spPr>
          <a:xfrm>
            <a:off x="2515029" y="3586163"/>
            <a:ext cx="14314692" cy="3105150"/>
          </a:xfrm>
          <a:prstGeom prst="rect">
            <a:avLst/>
          </a:prstGeom>
        </p:spPr>
        <p:txBody>
          <a:bodyPr lIns="0" tIns="0" rIns="0" bIns="0" rtlCol="0" anchor="t">
            <a:spAutoFit/>
          </a:bodyPr>
          <a:lstStyle/>
          <a:p>
            <a:pPr algn="just">
              <a:lnSpc>
                <a:spcPts val="4900"/>
              </a:lnSpc>
            </a:pPr>
            <a:r>
              <a:rPr lang="en-US" sz="4084" b="1">
                <a:solidFill>
                  <a:srgbClr val="FFFFFF"/>
                </a:solidFill>
                <a:latin typeface="Assistant Regular Bold"/>
                <a:ea typeface="Assistant Regular Bold"/>
                <a:cs typeface="Assistant Regular Bold"/>
                <a:sym typeface="Assistant Regular Bold"/>
              </a:rPr>
              <a:t>The project successfully demonstrates the effectiveness of MViT over MobileNet in deepfake detection. While MobileNet is computationally efficient, it falls short in accuracy, making MViT a preferable choice for critical applications.</a:t>
            </a:r>
          </a:p>
          <a:p>
            <a:pPr algn="just">
              <a:lnSpc>
                <a:spcPts val="4900"/>
              </a:lnSpc>
            </a:pPr>
            <a:endParaRPr lang="en-US" sz="4084" b="1">
              <a:solidFill>
                <a:srgbClr val="FFFFFF"/>
              </a:solidFill>
              <a:latin typeface="Assistant Regular Bold"/>
              <a:ea typeface="Assistant Regular Bold"/>
              <a:cs typeface="Assistant Regular Bold"/>
              <a:sym typeface="Assistant Regular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sp>
        <p:nvSpPr>
          <p:cNvPr id="2" name="TextBox 2"/>
          <p:cNvSpPr txBox="1"/>
          <p:nvPr/>
        </p:nvSpPr>
        <p:spPr>
          <a:xfrm>
            <a:off x="6519758" y="3230259"/>
            <a:ext cx="5697066" cy="1913241"/>
          </a:xfrm>
          <a:prstGeom prst="rect">
            <a:avLst/>
          </a:prstGeom>
        </p:spPr>
        <p:txBody>
          <a:bodyPr lIns="0" tIns="0" rIns="0" bIns="0" rtlCol="0" anchor="t">
            <a:spAutoFit/>
          </a:bodyPr>
          <a:lstStyle/>
          <a:p>
            <a:pPr algn="l">
              <a:lnSpc>
                <a:spcPts val="14738"/>
              </a:lnSpc>
            </a:pPr>
            <a:r>
              <a:rPr lang="en-US" sz="13398" b="1">
                <a:solidFill>
                  <a:srgbClr val="FFFFFF"/>
                </a:solidFill>
                <a:latin typeface="Heebo Black"/>
                <a:ea typeface="Heebo Black"/>
                <a:cs typeface="Heebo Black"/>
                <a:sym typeface="Heebo Black"/>
              </a:rPr>
              <a:t>Q &amp; A</a:t>
            </a:r>
          </a:p>
        </p:txBody>
      </p:sp>
      <p:sp>
        <p:nvSpPr>
          <p:cNvPr id="3" name="TextBox 3"/>
          <p:cNvSpPr txBox="1"/>
          <p:nvPr/>
        </p:nvSpPr>
        <p:spPr>
          <a:xfrm>
            <a:off x="4394157" y="6113461"/>
            <a:ext cx="8949035" cy="1139824"/>
          </a:xfrm>
          <a:prstGeom prst="rect">
            <a:avLst/>
          </a:prstGeom>
        </p:spPr>
        <p:txBody>
          <a:bodyPr lIns="0" tIns="0" rIns="0" bIns="0" rtlCol="0" anchor="t">
            <a:spAutoFit/>
          </a:bodyPr>
          <a:lstStyle/>
          <a:p>
            <a:pPr algn="ctr">
              <a:lnSpc>
                <a:spcPts val="8799"/>
              </a:lnSpc>
              <a:spcBef>
                <a:spcPct val="0"/>
              </a:spcBef>
            </a:pPr>
            <a:r>
              <a:rPr lang="en-US" sz="7999" b="1">
                <a:solidFill>
                  <a:srgbClr val="FFFFFF"/>
                </a:solidFill>
                <a:latin typeface="Heebo Black"/>
                <a:ea typeface="Heebo Black"/>
                <a:cs typeface="Heebo Black"/>
                <a:sym typeface="Heebo Black"/>
              </a:rPr>
              <a:t>ANY QUESTIONS??</a:t>
            </a:r>
          </a:p>
        </p:txBody>
      </p:sp>
      <p:sp>
        <p:nvSpPr>
          <p:cNvPr id="4" name="Freeform 4"/>
          <p:cNvSpPr/>
          <p:nvPr/>
        </p:nvSpPr>
        <p:spPr>
          <a:xfrm>
            <a:off x="-766888" y="1028700"/>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504545" y="7613695"/>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sp>
        <p:nvSpPr>
          <p:cNvPr id="2" name="TextBox 2"/>
          <p:cNvSpPr txBox="1"/>
          <p:nvPr/>
        </p:nvSpPr>
        <p:spPr>
          <a:xfrm>
            <a:off x="3481596" y="3329872"/>
            <a:ext cx="10949806" cy="2196374"/>
          </a:xfrm>
          <a:prstGeom prst="rect">
            <a:avLst/>
          </a:prstGeom>
        </p:spPr>
        <p:txBody>
          <a:bodyPr lIns="0" tIns="0" rIns="0" bIns="0" rtlCol="0" anchor="t">
            <a:spAutoFit/>
          </a:bodyPr>
          <a:lstStyle/>
          <a:p>
            <a:pPr algn="ctr">
              <a:lnSpc>
                <a:spcPts val="16997"/>
              </a:lnSpc>
              <a:spcBef>
                <a:spcPct val="0"/>
              </a:spcBef>
            </a:pPr>
            <a:r>
              <a:rPr lang="en-US" sz="15452" b="1">
                <a:solidFill>
                  <a:srgbClr val="FFFFFF"/>
                </a:solidFill>
                <a:latin typeface="Heebo Black"/>
                <a:ea typeface="Heebo Black"/>
                <a:cs typeface="Heebo Black"/>
                <a:sym typeface="Heebo Black"/>
              </a:rPr>
              <a:t>THANK YOU</a:t>
            </a:r>
          </a:p>
        </p:txBody>
      </p:sp>
      <p:sp>
        <p:nvSpPr>
          <p:cNvPr id="3" name="Freeform 3"/>
          <p:cNvSpPr/>
          <p:nvPr/>
        </p:nvSpPr>
        <p:spPr>
          <a:xfrm rot="-3836337">
            <a:off x="-5348572" y="-7863728"/>
            <a:ext cx="12375396" cy="14495339"/>
          </a:xfrm>
          <a:custGeom>
            <a:avLst/>
            <a:gdLst/>
            <a:ahLst/>
            <a:cxnLst/>
            <a:rect l="l" t="t" r="r" b="b"/>
            <a:pathLst>
              <a:path w="12375396" h="14495339">
                <a:moveTo>
                  <a:pt x="0" y="0"/>
                </a:moveTo>
                <a:lnTo>
                  <a:pt x="12375395" y="0"/>
                </a:lnTo>
                <a:lnTo>
                  <a:pt x="12375395" y="14495339"/>
                </a:lnTo>
                <a:lnTo>
                  <a:pt x="0" y="14495339"/>
                </a:lnTo>
                <a:lnTo>
                  <a:pt x="0" y="0"/>
                </a:lnTo>
                <a:close/>
              </a:path>
            </a:pathLst>
          </a:custGeom>
          <a:blipFill>
            <a:blip r:embed="rId2"/>
            <a:stretch>
              <a:fillRect/>
            </a:stretch>
          </a:blipFill>
        </p:spPr>
      </p:sp>
      <p:sp>
        <p:nvSpPr>
          <p:cNvPr id="4" name="Freeform 4"/>
          <p:cNvSpPr/>
          <p:nvPr/>
        </p:nvSpPr>
        <p:spPr>
          <a:xfrm rot="-3836337">
            <a:off x="14324657" y="3039331"/>
            <a:ext cx="12375396" cy="14495339"/>
          </a:xfrm>
          <a:custGeom>
            <a:avLst/>
            <a:gdLst/>
            <a:ahLst/>
            <a:cxnLst/>
            <a:rect l="l" t="t" r="r" b="b"/>
            <a:pathLst>
              <a:path w="12375396" h="14495339">
                <a:moveTo>
                  <a:pt x="0" y="0"/>
                </a:moveTo>
                <a:lnTo>
                  <a:pt x="12375396" y="0"/>
                </a:lnTo>
                <a:lnTo>
                  <a:pt x="12375396" y="14495338"/>
                </a:lnTo>
                <a:lnTo>
                  <a:pt x="0" y="14495338"/>
                </a:lnTo>
                <a:lnTo>
                  <a:pt x="0" y="0"/>
                </a:lnTo>
                <a:close/>
              </a:path>
            </a:pathLst>
          </a:custGeom>
          <a:blipFill>
            <a:blip r:embed="rId2"/>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672581">
            <a:off x="-947269" y="5620650"/>
            <a:ext cx="5580921" cy="6536950"/>
          </a:xfrm>
          <a:custGeom>
            <a:avLst/>
            <a:gdLst/>
            <a:ahLst/>
            <a:cxnLst/>
            <a:rect l="l" t="t" r="r" b="b"/>
            <a:pathLst>
              <a:path w="5580921" h="6536950">
                <a:moveTo>
                  <a:pt x="0" y="0"/>
                </a:moveTo>
                <a:lnTo>
                  <a:pt x="5580921" y="0"/>
                </a:lnTo>
                <a:lnTo>
                  <a:pt x="5580921" y="6536951"/>
                </a:lnTo>
                <a:lnTo>
                  <a:pt x="0" y="6536951"/>
                </a:lnTo>
                <a:lnTo>
                  <a:pt x="0" y="0"/>
                </a:lnTo>
                <a:close/>
              </a:path>
            </a:pathLst>
          </a:custGeom>
          <a:blipFill>
            <a:blip r:embed="rId2"/>
            <a:stretch>
              <a:fillRect/>
            </a:stretch>
          </a:blipFill>
        </p:spPr>
      </p:sp>
      <p:sp>
        <p:nvSpPr>
          <p:cNvPr id="3" name="Freeform 3"/>
          <p:cNvSpPr/>
          <p:nvPr/>
        </p:nvSpPr>
        <p:spPr>
          <a:xfrm>
            <a:off x="3277029" y="6577157"/>
            <a:ext cx="1304761" cy="1236262"/>
          </a:xfrm>
          <a:custGeom>
            <a:avLst/>
            <a:gdLst/>
            <a:ahLst/>
            <a:cxnLst/>
            <a:rect l="l" t="t" r="r" b="b"/>
            <a:pathLst>
              <a:path w="1304761" h="1236262">
                <a:moveTo>
                  <a:pt x="0" y="0"/>
                </a:moveTo>
                <a:lnTo>
                  <a:pt x="1304761" y="0"/>
                </a:lnTo>
                <a:lnTo>
                  <a:pt x="1304761" y="1236262"/>
                </a:lnTo>
                <a:lnTo>
                  <a:pt x="0" y="1236262"/>
                </a:lnTo>
                <a:lnTo>
                  <a:pt x="0" y="0"/>
                </a:lnTo>
                <a:close/>
              </a:path>
            </a:pathLst>
          </a:custGeom>
          <a:blipFill>
            <a:blip r:embed="rId3"/>
            <a:stretch>
              <a:fillRect/>
            </a:stretch>
          </a:blipFill>
        </p:spPr>
      </p:sp>
      <p:sp>
        <p:nvSpPr>
          <p:cNvPr id="4" name="Freeform 4"/>
          <p:cNvSpPr/>
          <p:nvPr/>
        </p:nvSpPr>
        <p:spPr>
          <a:xfrm>
            <a:off x="-766888" y="1028700"/>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714766" y="1004337"/>
            <a:ext cx="9864815" cy="1591310"/>
          </a:xfrm>
          <a:prstGeom prst="rect">
            <a:avLst/>
          </a:prstGeom>
        </p:spPr>
        <p:txBody>
          <a:bodyPr lIns="0" tIns="0" rIns="0" bIns="0" rtlCol="0" anchor="t">
            <a:spAutoFit/>
          </a:bodyPr>
          <a:lstStyle/>
          <a:p>
            <a:pPr algn="l">
              <a:lnSpc>
                <a:spcPts val="4179"/>
              </a:lnSpc>
            </a:pPr>
            <a:r>
              <a:rPr lang="en-US" sz="3799" b="1">
                <a:solidFill>
                  <a:srgbClr val="8D0A75"/>
                </a:solidFill>
                <a:latin typeface="Heebo Black"/>
                <a:ea typeface="Heebo Black"/>
                <a:cs typeface="Heebo Black"/>
                <a:sym typeface="Heebo Black"/>
              </a:rPr>
              <a:t>How Our Project is Socially Relevant</a:t>
            </a:r>
          </a:p>
          <a:p>
            <a:pPr algn="l">
              <a:lnSpc>
                <a:spcPts val="4179"/>
              </a:lnSpc>
            </a:pPr>
            <a:r>
              <a:rPr lang="en-US" sz="3799" b="1">
                <a:solidFill>
                  <a:srgbClr val="8D0A75"/>
                </a:solidFill>
                <a:latin typeface="Heebo Black"/>
                <a:ea typeface="Heebo Black"/>
                <a:cs typeface="Heebo Black"/>
                <a:sym typeface="Heebo Black"/>
              </a:rPr>
              <a:t>.</a:t>
            </a:r>
          </a:p>
          <a:p>
            <a:pPr algn="l">
              <a:lnSpc>
                <a:spcPts val="4179"/>
              </a:lnSpc>
            </a:pPr>
            <a:endParaRPr lang="en-US" sz="3799" b="1">
              <a:solidFill>
                <a:srgbClr val="8D0A75"/>
              </a:solidFill>
              <a:latin typeface="Heebo Black"/>
              <a:ea typeface="Heebo Black"/>
              <a:cs typeface="Heebo Black"/>
              <a:sym typeface="Heebo Black"/>
            </a:endParaRPr>
          </a:p>
        </p:txBody>
      </p:sp>
      <p:sp>
        <p:nvSpPr>
          <p:cNvPr id="6" name="TextBox 6"/>
          <p:cNvSpPr txBox="1"/>
          <p:nvPr/>
        </p:nvSpPr>
        <p:spPr>
          <a:xfrm>
            <a:off x="4792709" y="2748015"/>
            <a:ext cx="12266354" cy="7315200"/>
          </a:xfrm>
          <a:prstGeom prst="rect">
            <a:avLst/>
          </a:prstGeom>
        </p:spPr>
        <p:txBody>
          <a:bodyPr lIns="0" tIns="0" rIns="0" bIns="0" rtlCol="0" anchor="t">
            <a:spAutoFit/>
          </a:bodyPr>
          <a:lstStyle/>
          <a:p>
            <a:pPr algn="just">
              <a:lnSpc>
                <a:spcPts val="4866"/>
              </a:lnSpc>
            </a:pPr>
            <a:r>
              <a:rPr lang="en-US" sz="4055">
                <a:solidFill>
                  <a:srgbClr val="33123B"/>
                </a:solidFill>
                <a:latin typeface="Assistant Regular"/>
                <a:ea typeface="Assistant Regular"/>
                <a:cs typeface="Assistant Regular"/>
                <a:sym typeface="Assistant Regular"/>
              </a:rPr>
              <a:t>Deepfake videos have become increasingly prevalent in recent years, leading to a significant rise in online misinformation and digital identity theft. These manipulated videos are used maliciously to spread false information, defame individuals, and cause public unrest. Detecting deepfakes is crucial for preserving social integrity, combating cybercrime, and protecting individuals' digital identities. Our project addresses this social issue by developing a robust system that accurately identifies synthetic videos, helping authorities and digital platforms ensure the authenticity of media content</a:t>
            </a:r>
          </a:p>
        </p:txBody>
      </p:sp>
      <p:sp>
        <p:nvSpPr>
          <p:cNvPr id="7" name="Freeform 7"/>
          <p:cNvSpPr/>
          <p:nvPr/>
        </p:nvSpPr>
        <p:spPr>
          <a:xfrm rot="2126705">
            <a:off x="15069624" y="-596465"/>
            <a:ext cx="3288317" cy="3144454"/>
          </a:xfrm>
          <a:custGeom>
            <a:avLst/>
            <a:gdLst/>
            <a:ahLst/>
            <a:cxnLst/>
            <a:rect l="l" t="t" r="r" b="b"/>
            <a:pathLst>
              <a:path w="3288317" h="3144454">
                <a:moveTo>
                  <a:pt x="0" y="0"/>
                </a:moveTo>
                <a:lnTo>
                  <a:pt x="3288317" y="0"/>
                </a:lnTo>
                <a:lnTo>
                  <a:pt x="3288317" y="3144453"/>
                </a:lnTo>
                <a:lnTo>
                  <a:pt x="0" y="3144453"/>
                </a:lnTo>
                <a:lnTo>
                  <a:pt x="0" y="0"/>
                </a:lnTo>
                <a:close/>
              </a:path>
            </a:pathLst>
          </a:custGeom>
          <a:blipFill>
            <a:blip r:embed="rId6"/>
            <a:stretch>
              <a:fillRect/>
            </a:stretch>
          </a:blipFill>
        </p:spPr>
      </p:sp>
      <p:sp>
        <p:nvSpPr>
          <p:cNvPr id="8" name="Freeform 8"/>
          <p:cNvSpPr/>
          <p:nvPr/>
        </p:nvSpPr>
        <p:spPr>
          <a:xfrm>
            <a:off x="11549380" y="-1258572"/>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sp>
        <p:nvSpPr>
          <p:cNvPr id="2" name="TextBox 2"/>
          <p:cNvSpPr txBox="1"/>
          <p:nvPr/>
        </p:nvSpPr>
        <p:spPr>
          <a:xfrm>
            <a:off x="3888650" y="1865740"/>
            <a:ext cx="13976671" cy="1295400"/>
          </a:xfrm>
          <a:prstGeom prst="rect">
            <a:avLst/>
          </a:prstGeom>
        </p:spPr>
        <p:txBody>
          <a:bodyPr lIns="0" tIns="0" rIns="0" bIns="0" rtlCol="0" anchor="t">
            <a:spAutoFit/>
          </a:bodyPr>
          <a:lstStyle/>
          <a:p>
            <a:pPr algn="r">
              <a:lnSpc>
                <a:spcPts val="9900"/>
              </a:lnSpc>
            </a:pPr>
            <a:r>
              <a:rPr lang="en-US" sz="9000" b="1">
                <a:solidFill>
                  <a:srgbClr val="FFFFFF"/>
                </a:solidFill>
                <a:latin typeface="Heebo Black"/>
                <a:ea typeface="Heebo Black"/>
                <a:cs typeface="Heebo Black"/>
                <a:sym typeface="Heebo Black"/>
              </a:rPr>
              <a:t>Problem Statement</a:t>
            </a:r>
          </a:p>
        </p:txBody>
      </p:sp>
      <p:sp>
        <p:nvSpPr>
          <p:cNvPr id="3" name="Freeform 3"/>
          <p:cNvSpPr/>
          <p:nvPr/>
        </p:nvSpPr>
        <p:spPr>
          <a:xfrm rot="-3836337">
            <a:off x="-1669228" y="-8139053"/>
            <a:ext cx="12375396" cy="14495339"/>
          </a:xfrm>
          <a:custGeom>
            <a:avLst/>
            <a:gdLst/>
            <a:ahLst/>
            <a:cxnLst/>
            <a:rect l="l" t="t" r="r" b="b"/>
            <a:pathLst>
              <a:path w="12375396" h="14495339">
                <a:moveTo>
                  <a:pt x="0" y="0"/>
                </a:moveTo>
                <a:lnTo>
                  <a:pt x="12375396" y="0"/>
                </a:lnTo>
                <a:lnTo>
                  <a:pt x="12375396" y="14495339"/>
                </a:lnTo>
                <a:lnTo>
                  <a:pt x="0" y="14495339"/>
                </a:lnTo>
                <a:lnTo>
                  <a:pt x="0" y="0"/>
                </a:lnTo>
                <a:close/>
              </a:path>
            </a:pathLst>
          </a:custGeom>
          <a:blipFill>
            <a:blip r:embed="rId2"/>
            <a:stretch>
              <a:fillRect/>
            </a:stretch>
          </a:blipFill>
        </p:spPr>
      </p:sp>
      <p:sp>
        <p:nvSpPr>
          <p:cNvPr id="4" name="Freeform 4"/>
          <p:cNvSpPr/>
          <p:nvPr/>
        </p:nvSpPr>
        <p:spPr>
          <a:xfrm>
            <a:off x="1261257" y="8022038"/>
            <a:ext cx="1304761" cy="1236262"/>
          </a:xfrm>
          <a:custGeom>
            <a:avLst/>
            <a:gdLst/>
            <a:ahLst/>
            <a:cxnLst/>
            <a:rect l="l" t="t" r="r" b="b"/>
            <a:pathLst>
              <a:path w="1304761" h="1236262">
                <a:moveTo>
                  <a:pt x="0" y="0"/>
                </a:moveTo>
                <a:lnTo>
                  <a:pt x="1304761" y="0"/>
                </a:lnTo>
                <a:lnTo>
                  <a:pt x="1304761" y="1236262"/>
                </a:lnTo>
                <a:lnTo>
                  <a:pt x="0" y="1236262"/>
                </a:lnTo>
                <a:lnTo>
                  <a:pt x="0" y="0"/>
                </a:lnTo>
                <a:close/>
              </a:path>
            </a:pathLst>
          </a:custGeom>
          <a:blipFill>
            <a:blip r:embed="rId3"/>
            <a:stretch>
              <a:fillRect/>
            </a:stretch>
          </a:blipFill>
        </p:spPr>
      </p:sp>
      <p:sp>
        <p:nvSpPr>
          <p:cNvPr id="5" name="Freeform 5"/>
          <p:cNvSpPr/>
          <p:nvPr/>
        </p:nvSpPr>
        <p:spPr>
          <a:xfrm>
            <a:off x="-406125" y="6352898"/>
            <a:ext cx="2459432" cy="2287272"/>
          </a:xfrm>
          <a:custGeom>
            <a:avLst/>
            <a:gdLst/>
            <a:ahLst/>
            <a:cxnLst/>
            <a:rect l="l" t="t" r="r" b="b"/>
            <a:pathLst>
              <a:path w="2459432" h="2287272">
                <a:moveTo>
                  <a:pt x="0" y="0"/>
                </a:moveTo>
                <a:lnTo>
                  <a:pt x="2459432" y="0"/>
                </a:lnTo>
                <a:lnTo>
                  <a:pt x="2459432" y="2287271"/>
                </a:lnTo>
                <a:lnTo>
                  <a:pt x="0" y="22872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4494672" y="6501798"/>
            <a:ext cx="13370650" cy="3655593"/>
            <a:chOff x="0" y="0"/>
            <a:chExt cx="17827533" cy="4874125"/>
          </a:xfrm>
        </p:grpSpPr>
        <p:sp>
          <p:nvSpPr>
            <p:cNvPr id="7" name="TextBox 7"/>
            <p:cNvSpPr txBox="1"/>
            <p:nvPr/>
          </p:nvSpPr>
          <p:spPr>
            <a:xfrm>
              <a:off x="0" y="1207000"/>
              <a:ext cx="17827533" cy="3667125"/>
            </a:xfrm>
            <a:prstGeom prst="rect">
              <a:avLst/>
            </a:prstGeom>
          </p:spPr>
          <p:txBody>
            <a:bodyPr lIns="0" tIns="0" rIns="0" bIns="0" rtlCol="0" anchor="t">
              <a:spAutoFit/>
            </a:bodyPr>
            <a:lstStyle/>
            <a:p>
              <a:pPr algn="just">
                <a:lnSpc>
                  <a:spcPts val="3600"/>
                </a:lnSpc>
              </a:pPr>
              <a:endParaRPr/>
            </a:p>
            <a:p>
              <a:pPr algn="just">
                <a:lnSpc>
                  <a:spcPts val="3600"/>
                </a:lnSpc>
              </a:pPr>
              <a:r>
                <a:rPr lang="en-US" sz="3000">
                  <a:solidFill>
                    <a:srgbClr val="FFFFFF"/>
                  </a:solidFill>
                  <a:latin typeface="Assistant Regular"/>
                  <a:ea typeface="Assistant Regular"/>
                  <a:cs typeface="Assistant Regular"/>
                  <a:sym typeface="Assistant Regular"/>
                </a:rPr>
                <a:t>·Develop an accurate and reliable system to detect synthetic videos (deepfakes).</a:t>
              </a:r>
            </a:p>
            <a:p>
              <a:pPr algn="just">
                <a:lnSpc>
                  <a:spcPts val="3600"/>
                </a:lnSpc>
              </a:pPr>
              <a:r>
                <a:rPr lang="en-US" sz="3000">
                  <a:solidFill>
                    <a:srgbClr val="FFFFFF"/>
                  </a:solidFill>
                  <a:latin typeface="Assistant Regular"/>
                  <a:ea typeface="Assistant Regular"/>
                  <a:cs typeface="Assistant Regular"/>
                  <a:sym typeface="Assistant Regular"/>
                </a:rPr>
                <a:t>·Compare the performance of MobileNet and MViT in terms of accuracy, precision, recall, F1-score, and AUC.</a:t>
              </a:r>
            </a:p>
            <a:p>
              <a:pPr algn="just">
                <a:lnSpc>
                  <a:spcPts val="3600"/>
                </a:lnSpc>
              </a:pPr>
              <a:r>
                <a:rPr lang="en-US" sz="3000">
                  <a:solidFill>
                    <a:srgbClr val="FFFFFF"/>
                  </a:solidFill>
                  <a:latin typeface="Assistant Regular"/>
                  <a:ea typeface="Assistant Regular"/>
                  <a:cs typeface="Assistant Regular"/>
                  <a:sym typeface="Assistant Regular"/>
                </a:rPr>
                <a:t>·Evaluate the efficiency of each model in real-time application scenarios.</a:t>
              </a:r>
            </a:p>
            <a:p>
              <a:pPr algn="just">
                <a:lnSpc>
                  <a:spcPts val="3600"/>
                </a:lnSpc>
              </a:pPr>
              <a:endParaRPr lang="en-US" sz="3000">
                <a:solidFill>
                  <a:srgbClr val="FFFFFF"/>
                </a:solidFill>
                <a:latin typeface="Assistant Regular"/>
                <a:ea typeface="Assistant Regular"/>
                <a:cs typeface="Assistant Regular"/>
                <a:sym typeface="Assistant Regular"/>
              </a:endParaRPr>
            </a:p>
          </p:txBody>
        </p:sp>
        <p:sp>
          <p:nvSpPr>
            <p:cNvPr id="8" name="TextBox 8"/>
            <p:cNvSpPr txBox="1"/>
            <p:nvPr/>
          </p:nvSpPr>
          <p:spPr>
            <a:xfrm>
              <a:off x="0" y="-9525"/>
              <a:ext cx="17827533" cy="715805"/>
            </a:xfrm>
            <a:prstGeom prst="rect">
              <a:avLst/>
            </a:prstGeom>
          </p:spPr>
          <p:txBody>
            <a:bodyPr lIns="0" tIns="0" rIns="0" bIns="0" rtlCol="0" anchor="t">
              <a:spAutoFit/>
            </a:bodyPr>
            <a:lstStyle/>
            <a:p>
              <a:pPr algn="l">
                <a:lnSpc>
                  <a:spcPts val="4200"/>
                </a:lnSpc>
              </a:pPr>
              <a:endParaRPr/>
            </a:p>
          </p:txBody>
        </p:sp>
      </p:grpSp>
      <p:sp>
        <p:nvSpPr>
          <p:cNvPr id="9" name="TextBox 9"/>
          <p:cNvSpPr txBox="1"/>
          <p:nvPr/>
        </p:nvSpPr>
        <p:spPr>
          <a:xfrm>
            <a:off x="5432026" y="3151615"/>
            <a:ext cx="11827274" cy="3209925"/>
          </a:xfrm>
          <a:prstGeom prst="rect">
            <a:avLst/>
          </a:prstGeom>
        </p:spPr>
        <p:txBody>
          <a:bodyPr lIns="0" tIns="0" rIns="0" bIns="0" rtlCol="0" anchor="t">
            <a:spAutoFit/>
          </a:bodyPr>
          <a:lstStyle/>
          <a:p>
            <a:pPr algn="just">
              <a:lnSpc>
                <a:spcPts val="3600"/>
              </a:lnSpc>
            </a:pPr>
            <a:endParaRPr/>
          </a:p>
          <a:p>
            <a:pPr algn="just">
              <a:lnSpc>
                <a:spcPts val="3600"/>
              </a:lnSpc>
            </a:pPr>
            <a:r>
              <a:rPr lang="en-US" sz="3000">
                <a:solidFill>
                  <a:srgbClr val="FFFFFF"/>
                </a:solidFill>
                <a:latin typeface="Assistant Regular"/>
                <a:ea typeface="Assistant Regular"/>
                <a:cs typeface="Assistant Regular"/>
                <a:sym typeface="Assistant Regular"/>
              </a:rPr>
              <a:t>The primary challenge is to accurately identify synthetic videos generated using AI-based deepfake techniques. This project aims to develop a robust detection system that distinguishes between real and synthetic videos, comparing the performance of MobileNet and Multiscale Vision Transformer (MViT) models.</a:t>
            </a:r>
          </a:p>
          <a:p>
            <a:pPr algn="just">
              <a:lnSpc>
                <a:spcPts val="3600"/>
              </a:lnSpc>
            </a:pPr>
            <a:endParaRPr lang="en-US" sz="3000">
              <a:solidFill>
                <a:srgbClr val="FFFFFF"/>
              </a:solidFill>
              <a:latin typeface="Assistant Regular"/>
              <a:ea typeface="Assistant Regular"/>
              <a:cs typeface="Assistant Regular"/>
              <a:sym typeface="Assistant Regular"/>
            </a:endParaRPr>
          </a:p>
        </p:txBody>
      </p:sp>
      <p:sp>
        <p:nvSpPr>
          <p:cNvPr id="10" name="Freeform 10"/>
          <p:cNvSpPr/>
          <p:nvPr/>
        </p:nvSpPr>
        <p:spPr>
          <a:xfrm>
            <a:off x="17259300" y="3543823"/>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6661742" y="-301900"/>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3565489" y="6201133"/>
            <a:ext cx="13976671" cy="1295400"/>
          </a:xfrm>
          <a:prstGeom prst="rect">
            <a:avLst/>
          </a:prstGeom>
        </p:spPr>
        <p:txBody>
          <a:bodyPr lIns="0" tIns="0" rIns="0" bIns="0" rtlCol="0" anchor="t">
            <a:spAutoFit/>
          </a:bodyPr>
          <a:lstStyle/>
          <a:p>
            <a:pPr algn="r">
              <a:lnSpc>
                <a:spcPts val="9900"/>
              </a:lnSpc>
            </a:pPr>
            <a:r>
              <a:rPr lang="en-US" sz="9000" b="1">
                <a:solidFill>
                  <a:srgbClr val="FFFFFF"/>
                </a:solidFill>
                <a:latin typeface="Heebo Black"/>
                <a:ea typeface="Heebo Black"/>
                <a:cs typeface="Heebo Black"/>
                <a:sym typeface="Heebo Black"/>
              </a:rPr>
              <a:t>Objectives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126705">
            <a:off x="15050574" y="-596465"/>
            <a:ext cx="3288317" cy="3144454"/>
          </a:xfrm>
          <a:custGeom>
            <a:avLst/>
            <a:gdLst/>
            <a:ahLst/>
            <a:cxnLst/>
            <a:rect l="l" t="t" r="r" b="b"/>
            <a:pathLst>
              <a:path w="3288317" h="3144454">
                <a:moveTo>
                  <a:pt x="0" y="0"/>
                </a:moveTo>
                <a:lnTo>
                  <a:pt x="3288317" y="0"/>
                </a:lnTo>
                <a:lnTo>
                  <a:pt x="3288317" y="3144453"/>
                </a:lnTo>
                <a:lnTo>
                  <a:pt x="0" y="3144453"/>
                </a:lnTo>
                <a:lnTo>
                  <a:pt x="0" y="0"/>
                </a:lnTo>
                <a:close/>
              </a:path>
            </a:pathLst>
          </a:custGeom>
          <a:blipFill>
            <a:blip r:embed="rId2"/>
            <a:stretch>
              <a:fillRect/>
            </a:stretch>
          </a:blipFill>
        </p:spPr>
      </p:sp>
      <p:sp>
        <p:nvSpPr>
          <p:cNvPr id="3" name="TextBox 3"/>
          <p:cNvSpPr txBox="1"/>
          <p:nvPr/>
        </p:nvSpPr>
        <p:spPr>
          <a:xfrm>
            <a:off x="1840497" y="1455314"/>
            <a:ext cx="8871906" cy="2015649"/>
          </a:xfrm>
          <a:prstGeom prst="rect">
            <a:avLst/>
          </a:prstGeom>
        </p:spPr>
        <p:txBody>
          <a:bodyPr lIns="0" tIns="0" rIns="0" bIns="0" rtlCol="0" anchor="t">
            <a:spAutoFit/>
          </a:bodyPr>
          <a:lstStyle/>
          <a:p>
            <a:pPr algn="l">
              <a:lnSpc>
                <a:spcPts val="7768"/>
              </a:lnSpc>
            </a:pPr>
            <a:r>
              <a:rPr lang="en-US" sz="7062" b="1">
                <a:solidFill>
                  <a:srgbClr val="8D0A75"/>
                </a:solidFill>
                <a:latin typeface="Heebo Black"/>
                <a:ea typeface="Heebo Black"/>
                <a:cs typeface="Heebo Black"/>
                <a:sym typeface="Heebo Black"/>
              </a:rPr>
              <a:t>Scope of the Project</a:t>
            </a:r>
          </a:p>
          <a:p>
            <a:pPr algn="l">
              <a:lnSpc>
                <a:spcPts val="8098"/>
              </a:lnSpc>
            </a:pPr>
            <a:endParaRPr lang="en-US" sz="7062" b="1">
              <a:solidFill>
                <a:srgbClr val="8D0A75"/>
              </a:solidFill>
              <a:latin typeface="Heebo Black"/>
              <a:ea typeface="Heebo Black"/>
              <a:cs typeface="Heebo Black"/>
              <a:sym typeface="Heebo Black"/>
            </a:endParaRPr>
          </a:p>
        </p:txBody>
      </p:sp>
      <p:grpSp>
        <p:nvGrpSpPr>
          <p:cNvPr id="4" name="Group 4"/>
          <p:cNvGrpSpPr/>
          <p:nvPr/>
        </p:nvGrpSpPr>
        <p:grpSpPr>
          <a:xfrm>
            <a:off x="4089016" y="3732805"/>
            <a:ext cx="8275337" cy="5169222"/>
            <a:chOff x="0" y="0"/>
            <a:chExt cx="11033783" cy="6892295"/>
          </a:xfrm>
        </p:grpSpPr>
        <p:sp>
          <p:nvSpPr>
            <p:cNvPr id="5" name="TextBox 5"/>
            <p:cNvSpPr txBox="1"/>
            <p:nvPr/>
          </p:nvSpPr>
          <p:spPr>
            <a:xfrm>
              <a:off x="0" y="846231"/>
              <a:ext cx="11033783" cy="2447925"/>
            </a:xfrm>
            <a:prstGeom prst="rect">
              <a:avLst/>
            </a:prstGeom>
          </p:spPr>
          <p:txBody>
            <a:bodyPr lIns="0" tIns="0" rIns="0" bIns="0" rtlCol="0" anchor="t">
              <a:spAutoFit/>
            </a:bodyPr>
            <a:lstStyle/>
            <a:p>
              <a:pPr algn="just">
                <a:lnSpc>
                  <a:spcPts val="3600"/>
                </a:lnSpc>
              </a:pPr>
              <a:r>
                <a:rPr lang="en-US" sz="3000">
                  <a:solidFill>
                    <a:srgbClr val="33123B"/>
                  </a:solidFill>
                  <a:latin typeface="Assistant Regular"/>
                  <a:ea typeface="Assistant Regular"/>
                  <a:cs typeface="Assistant Regular"/>
                  <a:sym typeface="Assistant Regular"/>
                </a:rPr>
                <a:t>o   Deepfake detection from video data (real and synthetic)</a:t>
              </a:r>
            </a:p>
            <a:p>
              <a:pPr algn="just">
                <a:lnSpc>
                  <a:spcPts val="3600"/>
                </a:lnSpc>
              </a:pPr>
              <a:r>
                <a:rPr lang="en-US" sz="3000">
                  <a:solidFill>
                    <a:srgbClr val="33123B"/>
                  </a:solidFill>
                  <a:latin typeface="Assistant Regular"/>
                  <a:ea typeface="Assistant Regular"/>
                  <a:cs typeface="Assistant Regular"/>
                  <a:sym typeface="Assistant Regular"/>
                </a:rPr>
                <a:t>o   Comparison of MobileNet and MViT models</a:t>
              </a:r>
            </a:p>
            <a:p>
              <a:pPr algn="just">
                <a:lnSpc>
                  <a:spcPts val="3600"/>
                </a:lnSpc>
              </a:pPr>
              <a:endParaRPr lang="en-US" sz="3000">
                <a:solidFill>
                  <a:srgbClr val="33123B"/>
                </a:solidFill>
                <a:latin typeface="Assistant Regular"/>
                <a:ea typeface="Assistant Regular"/>
                <a:cs typeface="Assistant Regular"/>
                <a:sym typeface="Assistant Regular"/>
              </a:endParaRPr>
            </a:p>
          </p:txBody>
        </p:sp>
        <p:sp>
          <p:nvSpPr>
            <p:cNvPr id="6" name="TextBox 6"/>
            <p:cNvSpPr txBox="1"/>
            <p:nvPr/>
          </p:nvSpPr>
          <p:spPr>
            <a:xfrm>
              <a:off x="0" y="-9525"/>
              <a:ext cx="11033783" cy="715805"/>
            </a:xfrm>
            <a:prstGeom prst="rect">
              <a:avLst/>
            </a:prstGeom>
          </p:spPr>
          <p:txBody>
            <a:bodyPr lIns="0" tIns="0" rIns="0" bIns="0" rtlCol="0" anchor="t">
              <a:spAutoFit/>
            </a:bodyPr>
            <a:lstStyle/>
            <a:p>
              <a:pPr algn="l">
                <a:lnSpc>
                  <a:spcPts val="4200"/>
                </a:lnSpc>
              </a:pPr>
              <a:r>
                <a:rPr lang="en-US" sz="3500">
                  <a:solidFill>
                    <a:srgbClr val="8D0A75"/>
                  </a:solidFill>
                  <a:latin typeface="Heebo Black"/>
                  <a:ea typeface="Heebo Black"/>
                  <a:cs typeface="Heebo Black"/>
                  <a:sym typeface="Heebo Black"/>
                </a:rPr>
                <a:t>Inclusion:</a:t>
              </a:r>
            </a:p>
          </p:txBody>
        </p:sp>
        <p:sp>
          <p:nvSpPr>
            <p:cNvPr id="7" name="TextBox 7"/>
            <p:cNvSpPr txBox="1"/>
            <p:nvPr/>
          </p:nvSpPr>
          <p:spPr>
            <a:xfrm>
              <a:off x="0" y="5053970"/>
              <a:ext cx="11033783" cy="1838325"/>
            </a:xfrm>
            <a:prstGeom prst="rect">
              <a:avLst/>
            </a:prstGeom>
          </p:spPr>
          <p:txBody>
            <a:bodyPr lIns="0" tIns="0" rIns="0" bIns="0" rtlCol="0" anchor="t">
              <a:spAutoFit/>
            </a:bodyPr>
            <a:lstStyle/>
            <a:p>
              <a:pPr algn="just">
                <a:lnSpc>
                  <a:spcPts val="3600"/>
                </a:lnSpc>
              </a:pPr>
              <a:r>
                <a:rPr lang="en-US" sz="3000">
                  <a:solidFill>
                    <a:srgbClr val="33123B"/>
                  </a:solidFill>
                  <a:latin typeface="Assistant Regular"/>
                  <a:ea typeface="Assistant Regular"/>
                  <a:cs typeface="Assistant Regular"/>
                  <a:sym typeface="Assistant Regular"/>
                </a:rPr>
                <a:t>o   Audio deepfake detection</a:t>
              </a:r>
            </a:p>
            <a:p>
              <a:pPr algn="just">
                <a:lnSpc>
                  <a:spcPts val="3600"/>
                </a:lnSpc>
              </a:pPr>
              <a:r>
                <a:rPr lang="en-US" sz="3000">
                  <a:solidFill>
                    <a:srgbClr val="33123B"/>
                  </a:solidFill>
                  <a:latin typeface="Assistant Regular"/>
                  <a:ea typeface="Assistant Regular"/>
                  <a:cs typeface="Assistant Regular"/>
                  <a:sym typeface="Assistant Regular"/>
                </a:rPr>
                <a:t>o   Real-time integration with social media platforms</a:t>
              </a:r>
            </a:p>
            <a:p>
              <a:pPr algn="just">
                <a:lnSpc>
                  <a:spcPts val="3600"/>
                </a:lnSpc>
              </a:pPr>
              <a:endParaRPr lang="en-US" sz="3000">
                <a:solidFill>
                  <a:srgbClr val="33123B"/>
                </a:solidFill>
                <a:latin typeface="Assistant Regular"/>
                <a:ea typeface="Assistant Regular"/>
                <a:cs typeface="Assistant Regular"/>
                <a:sym typeface="Assistant Regular"/>
              </a:endParaRPr>
            </a:p>
          </p:txBody>
        </p:sp>
        <p:sp>
          <p:nvSpPr>
            <p:cNvPr id="8" name="TextBox 8"/>
            <p:cNvSpPr txBox="1"/>
            <p:nvPr/>
          </p:nvSpPr>
          <p:spPr>
            <a:xfrm>
              <a:off x="0" y="4198215"/>
              <a:ext cx="11033783" cy="715805"/>
            </a:xfrm>
            <a:prstGeom prst="rect">
              <a:avLst/>
            </a:prstGeom>
          </p:spPr>
          <p:txBody>
            <a:bodyPr lIns="0" tIns="0" rIns="0" bIns="0" rtlCol="0" anchor="t">
              <a:spAutoFit/>
            </a:bodyPr>
            <a:lstStyle/>
            <a:p>
              <a:pPr algn="l">
                <a:lnSpc>
                  <a:spcPts val="4200"/>
                </a:lnSpc>
              </a:pPr>
              <a:r>
                <a:rPr lang="en-US" sz="3500">
                  <a:solidFill>
                    <a:srgbClr val="8D0A75"/>
                  </a:solidFill>
                  <a:latin typeface="Heebo Black"/>
                  <a:ea typeface="Heebo Black"/>
                  <a:cs typeface="Heebo Black"/>
                  <a:sym typeface="Heebo Black"/>
                </a:rPr>
                <a:t>Exclusion:</a:t>
              </a:r>
            </a:p>
          </p:txBody>
        </p:sp>
      </p:grpSp>
      <p:sp>
        <p:nvSpPr>
          <p:cNvPr id="9" name="Freeform 9"/>
          <p:cNvSpPr/>
          <p:nvPr/>
        </p:nvSpPr>
        <p:spPr>
          <a:xfrm>
            <a:off x="16029584" y="6971028"/>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340890" y="1028700"/>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3709566">
            <a:off x="-5477346" y="-8711972"/>
            <a:ext cx="12375396" cy="14495339"/>
          </a:xfrm>
          <a:custGeom>
            <a:avLst/>
            <a:gdLst/>
            <a:ahLst/>
            <a:cxnLst/>
            <a:rect l="l" t="t" r="r" b="b"/>
            <a:pathLst>
              <a:path w="12375396" h="14495339">
                <a:moveTo>
                  <a:pt x="0" y="0"/>
                </a:moveTo>
                <a:lnTo>
                  <a:pt x="12375395" y="0"/>
                </a:lnTo>
                <a:lnTo>
                  <a:pt x="12375395" y="14495339"/>
                </a:lnTo>
                <a:lnTo>
                  <a:pt x="0" y="14495339"/>
                </a:lnTo>
                <a:lnTo>
                  <a:pt x="0" y="0"/>
                </a:lnTo>
                <a:close/>
              </a:path>
            </a:pathLst>
          </a:custGeom>
          <a:blipFill>
            <a:blip r:embed="rId7"/>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sp>
        <p:nvSpPr>
          <p:cNvPr id="2" name="Freeform 2"/>
          <p:cNvSpPr/>
          <p:nvPr/>
        </p:nvSpPr>
        <p:spPr>
          <a:xfrm>
            <a:off x="-766888" y="1028700"/>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9626710" y="-1324962"/>
            <a:ext cx="5459645" cy="6320863"/>
          </a:xfrm>
          <a:custGeom>
            <a:avLst/>
            <a:gdLst/>
            <a:ahLst/>
            <a:cxnLst/>
            <a:rect l="l" t="t" r="r" b="b"/>
            <a:pathLst>
              <a:path w="5459645" h="6320863">
                <a:moveTo>
                  <a:pt x="0" y="0"/>
                </a:moveTo>
                <a:lnTo>
                  <a:pt x="5459646" y="0"/>
                </a:lnTo>
                <a:lnTo>
                  <a:pt x="5459646" y="6320863"/>
                </a:lnTo>
                <a:lnTo>
                  <a:pt x="0" y="6320863"/>
                </a:lnTo>
                <a:lnTo>
                  <a:pt x="0" y="0"/>
                </a:lnTo>
                <a:close/>
              </a:path>
            </a:pathLst>
          </a:custGeom>
          <a:blipFill>
            <a:blip r:embed="rId4"/>
            <a:stretch>
              <a:fillRect/>
            </a:stretch>
          </a:blipFill>
        </p:spPr>
      </p:sp>
      <p:sp>
        <p:nvSpPr>
          <p:cNvPr id="4" name="Freeform 4"/>
          <p:cNvSpPr/>
          <p:nvPr/>
        </p:nvSpPr>
        <p:spPr>
          <a:xfrm>
            <a:off x="14287353" y="5378314"/>
            <a:ext cx="5459645" cy="6320863"/>
          </a:xfrm>
          <a:custGeom>
            <a:avLst/>
            <a:gdLst/>
            <a:ahLst/>
            <a:cxnLst/>
            <a:rect l="l" t="t" r="r" b="b"/>
            <a:pathLst>
              <a:path w="5459645" h="6320863">
                <a:moveTo>
                  <a:pt x="0" y="0"/>
                </a:moveTo>
                <a:lnTo>
                  <a:pt x="5459645" y="0"/>
                </a:lnTo>
                <a:lnTo>
                  <a:pt x="5459645" y="6320863"/>
                </a:lnTo>
                <a:lnTo>
                  <a:pt x="0" y="6320863"/>
                </a:lnTo>
                <a:lnTo>
                  <a:pt x="0" y="0"/>
                </a:lnTo>
                <a:close/>
              </a:path>
            </a:pathLst>
          </a:custGeom>
          <a:blipFill>
            <a:blip r:embed="rId4"/>
            <a:stretch>
              <a:fillRect/>
            </a:stretch>
          </a:blipFill>
        </p:spPr>
      </p:sp>
      <p:sp>
        <p:nvSpPr>
          <p:cNvPr id="5" name="Freeform 5"/>
          <p:cNvSpPr/>
          <p:nvPr/>
        </p:nvSpPr>
        <p:spPr>
          <a:xfrm>
            <a:off x="16124834" y="9258300"/>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2643670" y="2159554"/>
            <a:ext cx="11288660" cy="5672693"/>
          </a:xfrm>
          <a:custGeom>
            <a:avLst/>
            <a:gdLst/>
            <a:ahLst/>
            <a:cxnLst/>
            <a:rect l="l" t="t" r="r" b="b"/>
            <a:pathLst>
              <a:path w="11288660" h="5672693">
                <a:moveTo>
                  <a:pt x="0" y="0"/>
                </a:moveTo>
                <a:lnTo>
                  <a:pt x="11288660" y="0"/>
                </a:lnTo>
                <a:lnTo>
                  <a:pt x="11288660" y="5672694"/>
                </a:lnTo>
                <a:lnTo>
                  <a:pt x="0" y="5672694"/>
                </a:lnTo>
                <a:lnTo>
                  <a:pt x="0" y="0"/>
                </a:lnTo>
                <a:close/>
              </a:path>
            </a:pathLst>
          </a:custGeom>
          <a:blipFill>
            <a:blip r:embed="rId5"/>
            <a:stretch>
              <a:fillRect/>
            </a:stretch>
          </a:blipFill>
        </p:spPr>
      </p:sp>
      <p:sp>
        <p:nvSpPr>
          <p:cNvPr id="7" name="TextBox 7"/>
          <p:cNvSpPr txBox="1"/>
          <p:nvPr/>
        </p:nvSpPr>
        <p:spPr>
          <a:xfrm>
            <a:off x="1692544" y="1104900"/>
            <a:ext cx="9328672" cy="2545841"/>
          </a:xfrm>
          <a:prstGeom prst="rect">
            <a:avLst/>
          </a:prstGeom>
        </p:spPr>
        <p:txBody>
          <a:bodyPr lIns="0" tIns="0" rIns="0" bIns="0" rtlCol="0" anchor="t">
            <a:spAutoFit/>
          </a:bodyPr>
          <a:lstStyle/>
          <a:p>
            <a:pPr algn="l">
              <a:lnSpc>
                <a:spcPts val="9900"/>
              </a:lnSpc>
            </a:pPr>
            <a:r>
              <a:rPr lang="en-US" sz="9000" b="1">
                <a:solidFill>
                  <a:srgbClr val="FFFFFF"/>
                </a:solidFill>
                <a:latin typeface="Heebo Black"/>
                <a:ea typeface="Heebo Black"/>
                <a:cs typeface="Heebo Black"/>
                <a:sym typeface="Heebo Black"/>
              </a:rPr>
              <a:t>Dataset Information:</a:t>
            </a:r>
          </a:p>
        </p:txBody>
      </p:sp>
      <p:sp>
        <p:nvSpPr>
          <p:cNvPr id="8" name="TextBox 8"/>
          <p:cNvSpPr txBox="1"/>
          <p:nvPr/>
        </p:nvSpPr>
        <p:spPr>
          <a:xfrm>
            <a:off x="462828" y="3623755"/>
            <a:ext cx="12795827" cy="6410325"/>
          </a:xfrm>
          <a:prstGeom prst="rect">
            <a:avLst/>
          </a:prstGeom>
        </p:spPr>
        <p:txBody>
          <a:bodyPr lIns="0" tIns="0" rIns="0" bIns="0" rtlCol="0" anchor="t">
            <a:spAutoFit/>
          </a:bodyPr>
          <a:lstStyle/>
          <a:p>
            <a:pPr algn="just">
              <a:lnSpc>
                <a:spcPts val="3600"/>
              </a:lnSpc>
            </a:pPr>
            <a:r>
              <a:rPr lang="en-US" sz="3000">
                <a:solidFill>
                  <a:srgbClr val="FFFFFF"/>
                </a:solidFill>
                <a:latin typeface="Assistant Regular"/>
                <a:ea typeface="Assistant Regular"/>
                <a:cs typeface="Assistant Regular"/>
                <a:sym typeface="Assistant Regular"/>
              </a:rPr>
              <a:t>The project utilizes the Celeb-DF v2 dataset, a widely used benchmark for deepfake detection research. This dataset includes:</a:t>
            </a:r>
          </a:p>
          <a:p>
            <a:pPr marL="647700" lvl="1" indent="-323850" algn="just">
              <a:lnSpc>
                <a:spcPts val="3600"/>
              </a:lnSpc>
              <a:buFont typeface="Arial"/>
              <a:buChar char="•"/>
            </a:pPr>
            <a:r>
              <a:rPr lang="en-US" sz="3000">
                <a:solidFill>
                  <a:srgbClr val="FFFFFF"/>
                </a:solidFill>
                <a:latin typeface="Assistant Regular"/>
                <a:ea typeface="Assistant Regular"/>
                <a:cs typeface="Assistant Regular"/>
                <a:sym typeface="Assistant Regular"/>
              </a:rPr>
              <a:t>Total Videos: Approximately 5,639 videos</a:t>
            </a:r>
          </a:p>
          <a:p>
            <a:pPr marL="647700" lvl="1" indent="-323850" algn="just">
              <a:lnSpc>
                <a:spcPts val="3600"/>
              </a:lnSpc>
              <a:buFont typeface="Arial"/>
              <a:buChar char="•"/>
            </a:pPr>
            <a:r>
              <a:rPr lang="en-US" sz="3000">
                <a:solidFill>
                  <a:srgbClr val="FFFFFF"/>
                </a:solidFill>
                <a:latin typeface="Assistant Regular"/>
                <a:ea typeface="Assistant Regular"/>
                <a:cs typeface="Assistant Regular"/>
                <a:sym typeface="Assistant Regular"/>
              </a:rPr>
              <a:t>Real Videos: 890 genuine videos from celebrities</a:t>
            </a:r>
          </a:p>
          <a:p>
            <a:pPr marL="647700" lvl="1" indent="-323850" algn="just">
              <a:lnSpc>
                <a:spcPts val="3600"/>
              </a:lnSpc>
              <a:buFont typeface="Arial"/>
              <a:buChar char="•"/>
            </a:pPr>
            <a:r>
              <a:rPr lang="en-US" sz="3000">
                <a:solidFill>
                  <a:srgbClr val="FFFFFF"/>
                </a:solidFill>
                <a:latin typeface="Assistant Regular"/>
                <a:ea typeface="Assistant Regular"/>
                <a:cs typeface="Assistant Regular"/>
                <a:sym typeface="Assistant Regular"/>
              </a:rPr>
              <a:t>Fake Videos: 4,749 synthetic videos generated using advanced deepfake techniques</a:t>
            </a:r>
          </a:p>
          <a:p>
            <a:pPr marL="647700" lvl="1" indent="-323850" algn="just">
              <a:lnSpc>
                <a:spcPts val="3600"/>
              </a:lnSpc>
              <a:buFont typeface="Arial"/>
              <a:buChar char="•"/>
            </a:pPr>
            <a:r>
              <a:rPr lang="en-US" sz="3000">
                <a:solidFill>
                  <a:srgbClr val="FFFFFF"/>
                </a:solidFill>
                <a:latin typeface="Assistant Regular"/>
                <a:ea typeface="Assistant Regular"/>
                <a:cs typeface="Assistant Regular"/>
                <a:sym typeface="Assistant Regular"/>
              </a:rPr>
              <a:t>Video Quality: High resolution and realistic facial movements, making detection challenging</a:t>
            </a:r>
          </a:p>
          <a:p>
            <a:pPr marL="647700" lvl="1" indent="-323850" algn="just">
              <a:lnSpc>
                <a:spcPts val="3600"/>
              </a:lnSpc>
              <a:buFont typeface="Arial"/>
              <a:buChar char="•"/>
            </a:pPr>
            <a:r>
              <a:rPr lang="en-US" sz="3000">
                <a:solidFill>
                  <a:srgbClr val="FFFFFF"/>
                </a:solidFill>
                <a:latin typeface="Assistant Regular"/>
                <a:ea typeface="Assistant Regular"/>
                <a:cs typeface="Assistant Regular"/>
                <a:sym typeface="Assistant Regular"/>
              </a:rPr>
              <a:t>Dataset Features:</a:t>
            </a:r>
          </a:p>
          <a:p>
            <a:pPr marL="1295400" lvl="2" indent="-431800" algn="just">
              <a:lnSpc>
                <a:spcPts val="3600"/>
              </a:lnSpc>
              <a:buFont typeface="Arial"/>
              <a:buChar char="⚬"/>
            </a:pPr>
            <a:r>
              <a:rPr lang="en-US" sz="3000">
                <a:solidFill>
                  <a:srgbClr val="FFFFFF"/>
                </a:solidFill>
                <a:latin typeface="Assistant Regular"/>
                <a:ea typeface="Assistant Regular"/>
                <a:cs typeface="Assistant Regular"/>
                <a:sym typeface="Assistant Regular"/>
              </a:rPr>
              <a:t>Realistic lip synchronization</a:t>
            </a:r>
          </a:p>
          <a:p>
            <a:pPr marL="1295400" lvl="2" indent="-431800" algn="just">
              <a:lnSpc>
                <a:spcPts val="3600"/>
              </a:lnSpc>
              <a:buFont typeface="Arial"/>
              <a:buChar char="⚬"/>
            </a:pPr>
            <a:r>
              <a:rPr lang="en-US" sz="3000">
                <a:solidFill>
                  <a:srgbClr val="FFFFFF"/>
                </a:solidFill>
                <a:latin typeface="Assistant Regular"/>
                <a:ea typeface="Assistant Regular"/>
                <a:cs typeface="Assistant Regular"/>
                <a:sym typeface="Assistant Regular"/>
              </a:rPr>
              <a:t>High-quality face swapping</a:t>
            </a:r>
          </a:p>
          <a:p>
            <a:pPr marL="1295400" lvl="2" indent="-431800" algn="just">
              <a:lnSpc>
                <a:spcPts val="3600"/>
              </a:lnSpc>
              <a:buFont typeface="Arial"/>
              <a:buChar char="⚬"/>
            </a:pPr>
            <a:r>
              <a:rPr lang="en-US" sz="3000">
                <a:solidFill>
                  <a:srgbClr val="FFFFFF"/>
                </a:solidFill>
                <a:latin typeface="Assistant Regular"/>
                <a:ea typeface="Assistant Regular"/>
                <a:cs typeface="Assistant Regular"/>
                <a:sym typeface="Assistant Regular"/>
              </a:rPr>
              <a:t>Minimal artifacts compared to earlier datasets</a:t>
            </a:r>
          </a:p>
          <a:p>
            <a:pPr marL="647700" lvl="1" indent="-323850" algn="just">
              <a:lnSpc>
                <a:spcPts val="3600"/>
              </a:lnSpc>
              <a:buFont typeface="Arial"/>
              <a:buChar char="•"/>
            </a:pPr>
            <a:r>
              <a:rPr lang="en-US" sz="3000">
                <a:solidFill>
                  <a:srgbClr val="FFFFFF"/>
                </a:solidFill>
                <a:latin typeface="Assistant Regular"/>
                <a:ea typeface="Assistant Regular"/>
                <a:cs typeface="Assistant Regular"/>
                <a:sym typeface="Assistant Regular"/>
              </a:rPr>
              <a:t>Data Format: MP4 video files categorized into real and synthetic folders</a:t>
            </a:r>
          </a:p>
          <a:p>
            <a:pPr algn="just">
              <a:lnSpc>
                <a:spcPts val="3600"/>
              </a:lnSpc>
            </a:pPr>
            <a:endParaRPr lang="en-US" sz="3000">
              <a:solidFill>
                <a:srgbClr val="FFFFFF"/>
              </a:solidFill>
              <a:latin typeface="Assistant Regular"/>
              <a:ea typeface="Assistant Regular"/>
              <a:cs typeface="Assistant Regular"/>
              <a:sym typeface="Assistant Regul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53307" y="1104900"/>
            <a:ext cx="15205993" cy="1291970"/>
          </a:xfrm>
          <a:prstGeom prst="rect">
            <a:avLst/>
          </a:prstGeom>
        </p:spPr>
        <p:txBody>
          <a:bodyPr lIns="0" tIns="0" rIns="0" bIns="0" rtlCol="0" anchor="t">
            <a:spAutoFit/>
          </a:bodyPr>
          <a:lstStyle/>
          <a:p>
            <a:pPr algn="r">
              <a:lnSpc>
                <a:spcPts val="9900"/>
              </a:lnSpc>
            </a:pPr>
            <a:r>
              <a:rPr lang="en-US" sz="9000" b="1">
                <a:solidFill>
                  <a:srgbClr val="8D0A75"/>
                </a:solidFill>
                <a:latin typeface="Heebo Black"/>
                <a:ea typeface="Heebo Black"/>
                <a:cs typeface="Heebo Black"/>
                <a:sym typeface="Heebo Black"/>
              </a:rPr>
              <a:t>Literature Review </a:t>
            </a:r>
          </a:p>
        </p:txBody>
      </p:sp>
      <p:sp>
        <p:nvSpPr>
          <p:cNvPr id="3" name="Freeform 3"/>
          <p:cNvSpPr/>
          <p:nvPr/>
        </p:nvSpPr>
        <p:spPr>
          <a:xfrm rot="2126705">
            <a:off x="129755" y="-335111"/>
            <a:ext cx="3288317" cy="3144454"/>
          </a:xfrm>
          <a:custGeom>
            <a:avLst/>
            <a:gdLst/>
            <a:ahLst/>
            <a:cxnLst/>
            <a:rect l="l" t="t" r="r" b="b"/>
            <a:pathLst>
              <a:path w="3288317" h="3144454">
                <a:moveTo>
                  <a:pt x="0" y="0"/>
                </a:moveTo>
                <a:lnTo>
                  <a:pt x="3288318" y="0"/>
                </a:lnTo>
                <a:lnTo>
                  <a:pt x="3288318" y="3144453"/>
                </a:lnTo>
                <a:lnTo>
                  <a:pt x="0" y="3144453"/>
                </a:lnTo>
                <a:lnTo>
                  <a:pt x="0" y="0"/>
                </a:lnTo>
                <a:close/>
              </a:path>
            </a:pathLst>
          </a:custGeom>
          <a:blipFill>
            <a:blip r:embed="rId2"/>
            <a:stretch>
              <a:fillRect/>
            </a:stretch>
          </a:blipFill>
        </p:spPr>
      </p:sp>
      <p:sp>
        <p:nvSpPr>
          <p:cNvPr id="4" name="Freeform 4"/>
          <p:cNvSpPr/>
          <p:nvPr/>
        </p:nvSpPr>
        <p:spPr>
          <a:xfrm>
            <a:off x="1261257" y="8022038"/>
            <a:ext cx="1304761" cy="1236262"/>
          </a:xfrm>
          <a:custGeom>
            <a:avLst/>
            <a:gdLst/>
            <a:ahLst/>
            <a:cxnLst/>
            <a:rect l="l" t="t" r="r" b="b"/>
            <a:pathLst>
              <a:path w="1304761" h="1236262">
                <a:moveTo>
                  <a:pt x="0" y="0"/>
                </a:moveTo>
                <a:lnTo>
                  <a:pt x="1304761" y="0"/>
                </a:lnTo>
                <a:lnTo>
                  <a:pt x="1304761" y="1236262"/>
                </a:lnTo>
                <a:lnTo>
                  <a:pt x="0" y="1236262"/>
                </a:lnTo>
                <a:lnTo>
                  <a:pt x="0" y="0"/>
                </a:lnTo>
                <a:close/>
              </a:path>
            </a:pathLst>
          </a:custGeom>
          <a:blipFill>
            <a:blip r:embed="rId3"/>
            <a:stretch>
              <a:fillRect/>
            </a:stretch>
          </a:blipFill>
        </p:spPr>
      </p:sp>
      <p:sp>
        <p:nvSpPr>
          <p:cNvPr id="5" name="Freeform 5"/>
          <p:cNvSpPr/>
          <p:nvPr/>
        </p:nvSpPr>
        <p:spPr>
          <a:xfrm>
            <a:off x="-406125" y="6352898"/>
            <a:ext cx="2459432" cy="2287272"/>
          </a:xfrm>
          <a:custGeom>
            <a:avLst/>
            <a:gdLst/>
            <a:ahLst/>
            <a:cxnLst/>
            <a:rect l="l" t="t" r="r" b="b"/>
            <a:pathLst>
              <a:path w="2459432" h="2287272">
                <a:moveTo>
                  <a:pt x="0" y="0"/>
                </a:moveTo>
                <a:lnTo>
                  <a:pt x="2459432" y="0"/>
                </a:lnTo>
                <a:lnTo>
                  <a:pt x="2459432" y="2287271"/>
                </a:lnTo>
                <a:lnTo>
                  <a:pt x="0" y="22872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5020768" y="-574486"/>
            <a:ext cx="2459432" cy="2287272"/>
          </a:xfrm>
          <a:custGeom>
            <a:avLst/>
            <a:gdLst/>
            <a:ahLst/>
            <a:cxnLst/>
            <a:rect l="l" t="t" r="r" b="b"/>
            <a:pathLst>
              <a:path w="2459432" h="2287272">
                <a:moveTo>
                  <a:pt x="0" y="0"/>
                </a:moveTo>
                <a:lnTo>
                  <a:pt x="2459432" y="0"/>
                </a:lnTo>
                <a:lnTo>
                  <a:pt x="2459432" y="2287271"/>
                </a:lnTo>
                <a:lnTo>
                  <a:pt x="0" y="22872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3264956" y="3386300"/>
            <a:ext cx="14619514" cy="6172200"/>
          </a:xfrm>
          <a:prstGeom prst="rect">
            <a:avLst/>
          </a:prstGeom>
        </p:spPr>
        <p:txBody>
          <a:bodyPr lIns="0" tIns="0" rIns="0" bIns="0" rtlCol="0" anchor="t">
            <a:spAutoFit/>
          </a:bodyPr>
          <a:lstStyle/>
          <a:p>
            <a:pPr marL="741403" lvl="1" indent="-370701" algn="just">
              <a:lnSpc>
                <a:spcPts val="4120"/>
              </a:lnSpc>
              <a:buFont typeface="Arial"/>
              <a:buChar char="•"/>
            </a:pPr>
            <a:r>
              <a:rPr lang="en-US" sz="3434">
                <a:solidFill>
                  <a:srgbClr val="33123B"/>
                </a:solidFill>
                <a:latin typeface="Assistant Regular"/>
                <a:ea typeface="Assistant Regular"/>
                <a:cs typeface="Assistant Regular"/>
                <a:sym typeface="Assistant Regular"/>
              </a:rPr>
              <a:t>Deepfake detection is crucial due to the rise of manipulated videos.</a:t>
            </a:r>
          </a:p>
          <a:p>
            <a:pPr marL="741403" lvl="1" indent="-370701" algn="just">
              <a:lnSpc>
                <a:spcPts val="4120"/>
              </a:lnSpc>
              <a:buFont typeface="Arial"/>
              <a:buChar char="•"/>
            </a:pPr>
            <a:r>
              <a:rPr lang="en-US" sz="3434">
                <a:solidFill>
                  <a:srgbClr val="33123B"/>
                </a:solidFill>
                <a:latin typeface="Assistant Regular"/>
                <a:ea typeface="Assistant Regular"/>
                <a:cs typeface="Assistant Regular"/>
                <a:sym typeface="Assistant Regular"/>
              </a:rPr>
              <a:t>Traditional Methods:</a:t>
            </a:r>
          </a:p>
          <a:p>
            <a:pPr marL="741403" lvl="1" indent="-370701" algn="just">
              <a:lnSpc>
                <a:spcPts val="4120"/>
              </a:lnSpc>
              <a:buFont typeface="Arial"/>
              <a:buChar char="•"/>
            </a:pPr>
            <a:r>
              <a:rPr lang="en-US" sz="3434">
                <a:solidFill>
                  <a:srgbClr val="33123B"/>
                </a:solidFill>
                <a:latin typeface="Assistant Regular"/>
                <a:ea typeface="Assistant Regular"/>
                <a:cs typeface="Assistant Regular"/>
                <a:sym typeface="Assistant Regular"/>
              </a:rPr>
              <a:t>CNN-based frame analysis detects inconsistencies but struggles with high-quality deepfakes.</a:t>
            </a:r>
          </a:p>
          <a:p>
            <a:pPr marL="741403" lvl="1" indent="-370701" algn="just">
              <a:lnSpc>
                <a:spcPts val="4120"/>
              </a:lnSpc>
              <a:buFont typeface="Arial"/>
              <a:buChar char="•"/>
            </a:pPr>
            <a:r>
              <a:rPr lang="en-US" sz="3434">
                <a:solidFill>
                  <a:srgbClr val="33123B"/>
                </a:solidFill>
                <a:latin typeface="Assistant Regular"/>
                <a:ea typeface="Assistant Regular"/>
                <a:cs typeface="Assistant Regular"/>
                <a:sym typeface="Assistant Regular"/>
              </a:rPr>
              <a:t>Modern Deep Learning Approaches:</a:t>
            </a:r>
          </a:p>
          <a:p>
            <a:pPr marL="741403" lvl="1" indent="-370701" algn="just">
              <a:lnSpc>
                <a:spcPts val="4120"/>
              </a:lnSpc>
              <a:buFont typeface="Arial"/>
              <a:buChar char="•"/>
            </a:pPr>
            <a:r>
              <a:rPr lang="en-US" sz="3434">
                <a:solidFill>
                  <a:srgbClr val="33123B"/>
                </a:solidFill>
                <a:latin typeface="Assistant Regular"/>
                <a:ea typeface="Assistant Regular"/>
                <a:cs typeface="Assistant Regular"/>
                <a:sym typeface="Assistant Regular"/>
              </a:rPr>
              <a:t>MobileNet: Lightweight, efficient for real-time use, but less accurate for complex deepfakes.</a:t>
            </a:r>
          </a:p>
          <a:p>
            <a:pPr marL="741403" lvl="1" indent="-370701" algn="just">
              <a:lnSpc>
                <a:spcPts val="4120"/>
              </a:lnSpc>
              <a:buFont typeface="Arial"/>
              <a:buChar char="•"/>
            </a:pPr>
            <a:r>
              <a:rPr lang="en-US" sz="3434">
                <a:solidFill>
                  <a:srgbClr val="33123B"/>
                </a:solidFill>
                <a:latin typeface="Assistant Regular"/>
                <a:ea typeface="Assistant Regular"/>
                <a:cs typeface="Assistant Regular"/>
                <a:sym typeface="Assistant Regular"/>
              </a:rPr>
              <a:t>MViT: High accuracy with fine-grained detection but computationally intensive.</a:t>
            </a:r>
          </a:p>
          <a:p>
            <a:pPr marL="741403" lvl="1" indent="-370701" algn="just">
              <a:lnSpc>
                <a:spcPts val="4120"/>
              </a:lnSpc>
              <a:buFont typeface="Arial"/>
              <a:buChar char="•"/>
            </a:pPr>
            <a:r>
              <a:rPr lang="en-US" sz="3434">
                <a:solidFill>
                  <a:srgbClr val="33123B"/>
                </a:solidFill>
                <a:latin typeface="Assistant Regular"/>
                <a:ea typeface="Assistant Regular"/>
                <a:cs typeface="Assistant Regular"/>
                <a:sym typeface="Assistant Regular"/>
              </a:rPr>
              <a:t>Comparing MobileNet and MViT helps find the best model for balancing accuracy and real-time performance.</a:t>
            </a:r>
          </a:p>
          <a:p>
            <a:pPr algn="just">
              <a:lnSpc>
                <a:spcPts val="4120"/>
              </a:lnSpc>
            </a:pPr>
            <a:endParaRPr lang="en-US" sz="3434">
              <a:solidFill>
                <a:srgbClr val="33123B"/>
              </a:solidFill>
              <a:latin typeface="Assistant Regular"/>
              <a:ea typeface="Assistant Regular"/>
              <a:cs typeface="Assistant Regular"/>
              <a:sym typeface="Assistant Regul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045804">
            <a:off x="12560183" y="4432286"/>
            <a:ext cx="12375396" cy="14495339"/>
          </a:xfrm>
          <a:custGeom>
            <a:avLst/>
            <a:gdLst/>
            <a:ahLst/>
            <a:cxnLst/>
            <a:rect l="l" t="t" r="r" b="b"/>
            <a:pathLst>
              <a:path w="12375396" h="14495339">
                <a:moveTo>
                  <a:pt x="0" y="0"/>
                </a:moveTo>
                <a:lnTo>
                  <a:pt x="12375396" y="0"/>
                </a:lnTo>
                <a:lnTo>
                  <a:pt x="12375396" y="14495339"/>
                </a:lnTo>
                <a:lnTo>
                  <a:pt x="0" y="14495339"/>
                </a:lnTo>
                <a:lnTo>
                  <a:pt x="0" y="0"/>
                </a:lnTo>
                <a:close/>
              </a:path>
            </a:pathLst>
          </a:custGeom>
          <a:blipFill>
            <a:blip r:embed="rId2"/>
            <a:stretch>
              <a:fillRect/>
            </a:stretch>
          </a:blipFill>
        </p:spPr>
      </p:sp>
      <p:sp>
        <p:nvSpPr>
          <p:cNvPr id="3" name="Freeform 3"/>
          <p:cNvSpPr/>
          <p:nvPr/>
        </p:nvSpPr>
        <p:spPr>
          <a:xfrm rot="-3709566">
            <a:off x="-3763000" y="-9126266"/>
            <a:ext cx="12375396" cy="14495339"/>
          </a:xfrm>
          <a:custGeom>
            <a:avLst/>
            <a:gdLst/>
            <a:ahLst/>
            <a:cxnLst/>
            <a:rect l="l" t="t" r="r" b="b"/>
            <a:pathLst>
              <a:path w="12375396" h="14495339">
                <a:moveTo>
                  <a:pt x="0" y="0"/>
                </a:moveTo>
                <a:lnTo>
                  <a:pt x="12375396" y="0"/>
                </a:lnTo>
                <a:lnTo>
                  <a:pt x="12375396" y="14495339"/>
                </a:lnTo>
                <a:lnTo>
                  <a:pt x="0" y="14495339"/>
                </a:lnTo>
                <a:lnTo>
                  <a:pt x="0" y="0"/>
                </a:lnTo>
                <a:close/>
              </a:path>
            </a:pathLst>
          </a:custGeom>
          <a:blipFill>
            <a:blip r:embed="rId2"/>
            <a:stretch>
              <a:fillRect/>
            </a:stretch>
          </a:blipFill>
        </p:spPr>
      </p:sp>
      <p:sp>
        <p:nvSpPr>
          <p:cNvPr id="4" name="Freeform 4"/>
          <p:cNvSpPr/>
          <p:nvPr/>
        </p:nvSpPr>
        <p:spPr>
          <a:xfrm>
            <a:off x="15650873" y="-1521859"/>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5400000">
            <a:off x="-2222053" y="5451063"/>
            <a:ext cx="4444106" cy="4210790"/>
          </a:xfrm>
          <a:custGeom>
            <a:avLst/>
            <a:gdLst/>
            <a:ahLst/>
            <a:cxnLst/>
            <a:rect l="l" t="t" r="r" b="b"/>
            <a:pathLst>
              <a:path w="4444106" h="4210790">
                <a:moveTo>
                  <a:pt x="0" y="0"/>
                </a:moveTo>
                <a:lnTo>
                  <a:pt x="4444106" y="0"/>
                </a:lnTo>
                <a:lnTo>
                  <a:pt x="4444106" y="4210790"/>
                </a:lnTo>
                <a:lnTo>
                  <a:pt x="0" y="4210790"/>
                </a:lnTo>
                <a:lnTo>
                  <a:pt x="0" y="0"/>
                </a:lnTo>
                <a:close/>
              </a:path>
            </a:pathLst>
          </a:custGeom>
          <a:blipFill>
            <a:blip r:embed="rId5"/>
            <a:stretch>
              <a:fillRect/>
            </a:stretch>
          </a:blipFill>
        </p:spPr>
      </p:sp>
      <p:sp>
        <p:nvSpPr>
          <p:cNvPr id="6" name="Freeform 6"/>
          <p:cNvSpPr/>
          <p:nvPr/>
        </p:nvSpPr>
        <p:spPr>
          <a:xfrm>
            <a:off x="1028700" y="9392684"/>
            <a:ext cx="2459432" cy="2287272"/>
          </a:xfrm>
          <a:custGeom>
            <a:avLst/>
            <a:gdLst/>
            <a:ahLst/>
            <a:cxnLst/>
            <a:rect l="l" t="t" r="r" b="b"/>
            <a:pathLst>
              <a:path w="2459432" h="2287272">
                <a:moveTo>
                  <a:pt x="0" y="0"/>
                </a:moveTo>
                <a:lnTo>
                  <a:pt x="2459432" y="0"/>
                </a:lnTo>
                <a:lnTo>
                  <a:pt x="2459432" y="2287271"/>
                </a:lnTo>
                <a:lnTo>
                  <a:pt x="0" y="22872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2883137" y="1272183"/>
            <a:ext cx="17704067" cy="7994847"/>
            <a:chOff x="0" y="0"/>
            <a:chExt cx="23605422" cy="10659796"/>
          </a:xfrm>
        </p:grpSpPr>
        <p:sp>
          <p:nvSpPr>
            <p:cNvPr id="8" name="TextBox 8"/>
            <p:cNvSpPr txBox="1"/>
            <p:nvPr/>
          </p:nvSpPr>
          <p:spPr>
            <a:xfrm>
              <a:off x="0" y="76200"/>
              <a:ext cx="23605422" cy="1748027"/>
            </a:xfrm>
            <a:prstGeom prst="rect">
              <a:avLst/>
            </a:prstGeom>
          </p:spPr>
          <p:txBody>
            <a:bodyPr lIns="0" tIns="0" rIns="0" bIns="0" rtlCol="0" anchor="t">
              <a:spAutoFit/>
            </a:bodyPr>
            <a:lstStyle/>
            <a:p>
              <a:pPr algn="l">
                <a:lnSpc>
                  <a:spcPts val="9900"/>
                </a:lnSpc>
              </a:pPr>
              <a:r>
                <a:rPr lang="en-US" sz="9000" b="1">
                  <a:solidFill>
                    <a:srgbClr val="8D0A75"/>
                  </a:solidFill>
                  <a:latin typeface="Heebo Black"/>
                  <a:ea typeface="Heebo Black"/>
                  <a:cs typeface="Heebo Black"/>
                  <a:sym typeface="Heebo Black"/>
                </a:rPr>
                <a:t>Proposed System Overview:</a:t>
              </a:r>
            </a:p>
          </p:txBody>
        </p:sp>
        <p:sp>
          <p:nvSpPr>
            <p:cNvPr id="9" name="TextBox 9"/>
            <p:cNvSpPr txBox="1"/>
            <p:nvPr/>
          </p:nvSpPr>
          <p:spPr>
            <a:xfrm>
              <a:off x="0" y="2115871"/>
              <a:ext cx="23605422" cy="8543925"/>
            </a:xfrm>
            <a:prstGeom prst="rect">
              <a:avLst/>
            </a:prstGeom>
          </p:spPr>
          <p:txBody>
            <a:bodyPr lIns="0" tIns="0" rIns="0" bIns="0" rtlCol="0" anchor="t">
              <a:spAutoFit/>
            </a:bodyPr>
            <a:lstStyle/>
            <a:p>
              <a:pPr marL="647700" lvl="1" indent="-323850" algn="just">
                <a:lnSpc>
                  <a:spcPts val="3600"/>
                </a:lnSpc>
                <a:buFont typeface="Arial"/>
                <a:buChar char="•"/>
              </a:pPr>
              <a:r>
                <a:rPr lang="en-US" sz="3000">
                  <a:solidFill>
                    <a:srgbClr val="33123B"/>
                  </a:solidFill>
                  <a:latin typeface="Assistant Regular"/>
                  <a:ea typeface="Assistant Regular"/>
                  <a:cs typeface="Assistant Regular"/>
                  <a:sym typeface="Assistant Regular"/>
                </a:rPr>
                <a:t>The system uses two deep learning models: MobileNet and MViT.</a:t>
              </a:r>
            </a:p>
            <a:p>
              <a:pPr marL="647700" lvl="1" indent="-323850" algn="just">
                <a:lnSpc>
                  <a:spcPts val="3600"/>
                </a:lnSpc>
                <a:buFont typeface="Arial"/>
                <a:buChar char="•"/>
              </a:pPr>
              <a:r>
                <a:rPr lang="en-US" sz="3000">
                  <a:solidFill>
                    <a:srgbClr val="33123B"/>
                  </a:solidFill>
                  <a:latin typeface="Assistant Regular"/>
                  <a:ea typeface="Assistant Regular"/>
                  <a:cs typeface="Assistant Regular"/>
                  <a:sym typeface="Assistant Regular"/>
                </a:rPr>
                <a:t>MobileNet:</a:t>
              </a:r>
            </a:p>
            <a:p>
              <a:pPr marL="647700" lvl="1" indent="-323850" algn="just">
                <a:lnSpc>
                  <a:spcPts val="3600"/>
                </a:lnSpc>
                <a:buFont typeface="Arial"/>
                <a:buChar char="•"/>
              </a:pPr>
              <a:r>
                <a:rPr lang="en-US" sz="3000">
                  <a:solidFill>
                    <a:srgbClr val="33123B"/>
                  </a:solidFill>
                  <a:latin typeface="Assistant Regular"/>
                  <a:ea typeface="Assistant Regular"/>
                  <a:cs typeface="Assistant Regular"/>
                  <a:sym typeface="Assistant Regular"/>
                </a:rPr>
                <a:t>Lightweight and suitable for real-time applications</a:t>
              </a:r>
            </a:p>
            <a:p>
              <a:pPr marL="647700" lvl="1" indent="-323850" algn="just">
                <a:lnSpc>
                  <a:spcPts val="3600"/>
                </a:lnSpc>
                <a:buFont typeface="Arial"/>
                <a:buChar char="•"/>
              </a:pPr>
              <a:r>
                <a:rPr lang="en-US" sz="3000">
                  <a:solidFill>
                    <a:srgbClr val="33123B"/>
                  </a:solidFill>
                  <a:latin typeface="Assistant Regular"/>
                  <a:ea typeface="Assistant Regular"/>
                  <a:cs typeface="Assistant Regular"/>
                  <a:sym typeface="Assistant Regular"/>
                </a:rPr>
                <a:t>Lower accuracy compared to MViT</a:t>
              </a:r>
            </a:p>
            <a:p>
              <a:pPr marL="647700" lvl="1" indent="-323850" algn="just">
                <a:lnSpc>
                  <a:spcPts val="3600"/>
                </a:lnSpc>
                <a:buFont typeface="Arial"/>
                <a:buChar char="•"/>
              </a:pPr>
              <a:r>
                <a:rPr lang="en-US" sz="3000">
                  <a:solidFill>
                    <a:srgbClr val="33123B"/>
                  </a:solidFill>
                  <a:latin typeface="Assistant Regular"/>
                  <a:ea typeface="Assistant Regular"/>
                  <a:cs typeface="Assistant Regular"/>
                  <a:sym typeface="Assistant Regular"/>
                </a:rPr>
                <a:t>MViT (Multiscale Vision Transformer):</a:t>
              </a:r>
            </a:p>
            <a:p>
              <a:pPr marL="647700" lvl="1" indent="-323850" algn="just">
                <a:lnSpc>
                  <a:spcPts val="3600"/>
                </a:lnSpc>
                <a:buFont typeface="Arial"/>
                <a:buChar char="•"/>
              </a:pPr>
              <a:r>
                <a:rPr lang="en-US" sz="3000">
                  <a:solidFill>
                    <a:srgbClr val="33123B"/>
                  </a:solidFill>
                  <a:latin typeface="Assistant Regular"/>
                  <a:ea typeface="Assistant Regular"/>
                  <a:cs typeface="Assistant Regular"/>
                  <a:sym typeface="Assistant Regular"/>
                </a:rPr>
                <a:t>Transformer-based, offering higher accuracy</a:t>
              </a:r>
            </a:p>
            <a:p>
              <a:pPr marL="647700" lvl="1" indent="-323850" algn="just">
                <a:lnSpc>
                  <a:spcPts val="3600"/>
                </a:lnSpc>
                <a:buFont typeface="Arial"/>
                <a:buChar char="•"/>
              </a:pPr>
              <a:r>
                <a:rPr lang="en-US" sz="3000">
                  <a:solidFill>
                    <a:srgbClr val="33123B"/>
                  </a:solidFill>
                  <a:latin typeface="Assistant Regular"/>
                  <a:ea typeface="Assistant Regular"/>
                  <a:cs typeface="Assistant Regular"/>
                  <a:sym typeface="Assistant Regular"/>
                </a:rPr>
                <a:t>Requires more computational resources</a:t>
              </a:r>
            </a:p>
            <a:p>
              <a:pPr marL="647700" lvl="1" indent="-323850" algn="just">
                <a:lnSpc>
                  <a:spcPts val="3600"/>
                </a:lnSpc>
                <a:buFont typeface="Arial"/>
                <a:buChar char="•"/>
              </a:pPr>
              <a:r>
                <a:rPr lang="en-US" sz="3000">
                  <a:solidFill>
                    <a:srgbClr val="33123B"/>
                  </a:solidFill>
                  <a:latin typeface="Assistant Regular"/>
                  <a:ea typeface="Assistant Regular"/>
                  <a:cs typeface="Assistant Regular"/>
                  <a:sym typeface="Assistant Regular"/>
                </a:rPr>
                <a:t>Dataset: Celeb-DF v2 (real and fake videos)</a:t>
              </a:r>
            </a:p>
            <a:p>
              <a:pPr marL="647700" lvl="1" indent="-323850" algn="just">
                <a:lnSpc>
                  <a:spcPts val="3600"/>
                </a:lnSpc>
                <a:buFont typeface="Arial"/>
                <a:buChar char="•"/>
              </a:pPr>
              <a:r>
                <a:rPr lang="en-US" sz="3000">
                  <a:solidFill>
                    <a:srgbClr val="33123B"/>
                  </a:solidFill>
                  <a:latin typeface="Assistant Regular"/>
                  <a:ea typeface="Assistant Regular"/>
                  <a:cs typeface="Assistant Regular"/>
                  <a:sym typeface="Assistant Regular"/>
                </a:rPr>
                <a:t>Data Processing:</a:t>
              </a:r>
            </a:p>
            <a:p>
              <a:pPr marL="647700" lvl="1" indent="-323850" algn="just">
                <a:lnSpc>
                  <a:spcPts val="3600"/>
                </a:lnSpc>
                <a:buFont typeface="Arial"/>
                <a:buChar char="•"/>
              </a:pPr>
              <a:r>
                <a:rPr lang="en-US" sz="3000">
                  <a:solidFill>
                    <a:srgbClr val="33123B"/>
                  </a:solidFill>
                  <a:latin typeface="Assistant Regular"/>
                  <a:ea typeface="Assistant Regular"/>
                  <a:cs typeface="Assistant Regular"/>
                  <a:sym typeface="Assistant Regular"/>
                </a:rPr>
                <a:t>Frame extraction, normalization, and data augmentation for robustness</a:t>
              </a:r>
            </a:p>
            <a:p>
              <a:pPr marL="647700" lvl="1" indent="-323850" algn="just">
                <a:lnSpc>
                  <a:spcPts val="3600"/>
                </a:lnSpc>
                <a:buFont typeface="Arial"/>
                <a:buChar char="•"/>
              </a:pPr>
              <a:r>
                <a:rPr lang="en-US" sz="3000">
                  <a:solidFill>
                    <a:srgbClr val="33123B"/>
                  </a:solidFill>
                  <a:latin typeface="Assistant Regular"/>
                  <a:ea typeface="Assistant Regular"/>
                  <a:cs typeface="Assistant Regular"/>
                  <a:sym typeface="Assistant Regular"/>
                </a:rPr>
                <a:t>Objective:</a:t>
              </a:r>
            </a:p>
            <a:p>
              <a:pPr marL="647700" lvl="1" indent="-323850" algn="just">
                <a:lnSpc>
                  <a:spcPts val="3600"/>
                </a:lnSpc>
                <a:buFont typeface="Arial"/>
                <a:buChar char="•"/>
              </a:pPr>
              <a:r>
                <a:rPr lang="en-US" sz="3000">
                  <a:solidFill>
                    <a:srgbClr val="33123B"/>
                  </a:solidFill>
                  <a:latin typeface="Assistant Regular"/>
                  <a:ea typeface="Assistant Regular"/>
                  <a:cs typeface="Assistant Regular"/>
                  <a:sym typeface="Assistant Regular"/>
                </a:rPr>
                <a:t>Compare model performance (accuracy, precision, recall, F1-score, AUC)</a:t>
              </a:r>
            </a:p>
            <a:p>
              <a:pPr marL="647700" lvl="1" indent="-323850" algn="just">
                <a:lnSpc>
                  <a:spcPts val="3600"/>
                </a:lnSpc>
                <a:buFont typeface="Arial"/>
                <a:buChar char="•"/>
              </a:pPr>
              <a:r>
                <a:rPr lang="en-US" sz="3000">
                  <a:solidFill>
                    <a:srgbClr val="33123B"/>
                  </a:solidFill>
                  <a:latin typeface="Assistant Regular"/>
                  <a:ea typeface="Assistant Regular"/>
                  <a:cs typeface="Assistant Regular"/>
                  <a:sym typeface="Assistant Regular"/>
                </a:rPr>
                <a:t>Determine the best model for synthetic video detection in various application contexts</a:t>
              </a:r>
            </a:p>
            <a:p>
              <a:pPr algn="just">
                <a:lnSpc>
                  <a:spcPts val="3600"/>
                </a:lnSpc>
              </a:pPr>
              <a:endParaRPr lang="en-US" sz="3000">
                <a:solidFill>
                  <a:srgbClr val="33123B"/>
                </a:solidFill>
                <a:latin typeface="Assistant Regular"/>
                <a:ea typeface="Assistant Regular"/>
                <a:cs typeface="Assistant Regular"/>
                <a:sym typeface="Assistant Regular"/>
              </a:endParaRPr>
            </a:p>
          </p:txBody>
        </p:sp>
      </p:grpSp>
      <p:grpSp>
        <p:nvGrpSpPr>
          <p:cNvPr id="10" name="Group 10"/>
          <p:cNvGrpSpPr>
            <a:grpSpLocks noChangeAspect="1"/>
          </p:cNvGrpSpPr>
          <p:nvPr/>
        </p:nvGrpSpPr>
        <p:grpSpPr>
          <a:xfrm>
            <a:off x="-741237" y="6789873"/>
            <a:ext cx="1769937" cy="1533169"/>
            <a:chOff x="0" y="0"/>
            <a:chExt cx="5791200" cy="5016500"/>
          </a:xfrm>
        </p:grpSpPr>
        <p:sp>
          <p:nvSpPr>
            <p:cNvPr id="11" name="Freeform 11"/>
            <p:cNvSpPr/>
            <p:nvPr/>
          </p:nvSpPr>
          <p:spPr>
            <a:xfrm>
              <a:off x="29210" y="2374900"/>
              <a:ext cx="5746750" cy="2523490"/>
            </a:xfrm>
            <a:custGeom>
              <a:avLst/>
              <a:gdLst/>
              <a:ahLst/>
              <a:cxnLst/>
              <a:rect l="l" t="t" r="r" b="b"/>
              <a:pathLst>
                <a:path w="5746750" h="2523490">
                  <a:moveTo>
                    <a:pt x="190500" y="152400"/>
                  </a:moveTo>
                  <a:cubicBezTo>
                    <a:pt x="190500" y="152400"/>
                    <a:pt x="2416810" y="0"/>
                    <a:pt x="2432050" y="2393950"/>
                  </a:cubicBezTo>
                  <a:cubicBezTo>
                    <a:pt x="36830" y="2378710"/>
                    <a:pt x="190500" y="152400"/>
                    <a:pt x="190500" y="152400"/>
                  </a:cubicBezTo>
                  <a:close/>
                  <a:moveTo>
                    <a:pt x="2561590" y="2523490"/>
                  </a:moveTo>
                  <a:lnTo>
                    <a:pt x="2430780" y="2522220"/>
                  </a:lnTo>
                  <a:cubicBezTo>
                    <a:pt x="1658620" y="2517140"/>
                    <a:pt x="1057910" y="2289810"/>
                    <a:pt x="645160" y="1845310"/>
                  </a:cubicBezTo>
                  <a:cubicBezTo>
                    <a:pt x="0" y="1149350"/>
                    <a:pt x="58420" y="184150"/>
                    <a:pt x="60960" y="143510"/>
                  </a:cubicBezTo>
                  <a:lnTo>
                    <a:pt x="68580" y="31750"/>
                  </a:lnTo>
                  <a:lnTo>
                    <a:pt x="181610" y="24130"/>
                  </a:lnTo>
                  <a:cubicBezTo>
                    <a:pt x="181610" y="24130"/>
                    <a:pt x="213360" y="21590"/>
                    <a:pt x="269240" y="21590"/>
                  </a:cubicBezTo>
                  <a:cubicBezTo>
                    <a:pt x="648970" y="21590"/>
                    <a:pt x="2546350" y="135890"/>
                    <a:pt x="2561590" y="2393950"/>
                  </a:cubicBezTo>
                  <a:lnTo>
                    <a:pt x="2561590" y="2523490"/>
                  </a:lnTo>
                  <a:close/>
                  <a:moveTo>
                    <a:pt x="318770" y="280670"/>
                  </a:moveTo>
                  <a:cubicBezTo>
                    <a:pt x="326390" y="544830"/>
                    <a:pt x="391160" y="1193800"/>
                    <a:pt x="836930" y="1672590"/>
                  </a:cubicBezTo>
                  <a:cubicBezTo>
                    <a:pt x="1174750" y="2035810"/>
                    <a:pt x="1666240" y="2233930"/>
                    <a:pt x="2298700" y="2261870"/>
                  </a:cubicBezTo>
                  <a:cubicBezTo>
                    <a:pt x="2221230" y="486410"/>
                    <a:pt x="829310" y="290830"/>
                    <a:pt x="318770" y="280670"/>
                  </a:cubicBezTo>
                  <a:close/>
                  <a:moveTo>
                    <a:pt x="3314700" y="2393950"/>
                  </a:moveTo>
                  <a:cubicBezTo>
                    <a:pt x="3329940" y="0"/>
                    <a:pt x="5556250" y="152400"/>
                    <a:pt x="5556250" y="152400"/>
                  </a:cubicBezTo>
                  <a:cubicBezTo>
                    <a:pt x="5556250" y="152400"/>
                    <a:pt x="5708650" y="2378710"/>
                    <a:pt x="3314700" y="2393950"/>
                  </a:cubicBezTo>
                  <a:close/>
                  <a:moveTo>
                    <a:pt x="3185160" y="2392680"/>
                  </a:moveTo>
                  <a:cubicBezTo>
                    <a:pt x="3199130" y="134620"/>
                    <a:pt x="5096510" y="20320"/>
                    <a:pt x="5477510" y="20320"/>
                  </a:cubicBezTo>
                  <a:cubicBezTo>
                    <a:pt x="5533390" y="20320"/>
                    <a:pt x="5565140" y="22860"/>
                    <a:pt x="5565140" y="22860"/>
                  </a:cubicBezTo>
                  <a:lnTo>
                    <a:pt x="5678170" y="30480"/>
                  </a:lnTo>
                  <a:lnTo>
                    <a:pt x="5685790" y="142240"/>
                  </a:lnTo>
                  <a:cubicBezTo>
                    <a:pt x="5688330" y="182880"/>
                    <a:pt x="5746749" y="1149350"/>
                    <a:pt x="5101590" y="1844040"/>
                  </a:cubicBezTo>
                  <a:cubicBezTo>
                    <a:pt x="4688840" y="2288540"/>
                    <a:pt x="4088129" y="2515870"/>
                    <a:pt x="3315970" y="2520950"/>
                  </a:cubicBezTo>
                  <a:lnTo>
                    <a:pt x="3185159" y="2522220"/>
                  </a:lnTo>
                  <a:lnTo>
                    <a:pt x="3185159" y="2392680"/>
                  </a:lnTo>
                  <a:close/>
                  <a:moveTo>
                    <a:pt x="3446780" y="2260600"/>
                  </a:moveTo>
                  <a:cubicBezTo>
                    <a:pt x="4079240" y="2232660"/>
                    <a:pt x="4570730" y="2034540"/>
                    <a:pt x="4908550" y="1671320"/>
                  </a:cubicBezTo>
                  <a:cubicBezTo>
                    <a:pt x="5354320" y="1192530"/>
                    <a:pt x="5419090" y="543560"/>
                    <a:pt x="5426710" y="279400"/>
                  </a:cubicBezTo>
                  <a:cubicBezTo>
                    <a:pt x="4916170" y="290830"/>
                    <a:pt x="3524250" y="486410"/>
                    <a:pt x="3446780" y="2260600"/>
                  </a:cubicBezTo>
                  <a:close/>
                </a:path>
              </a:pathLst>
            </a:custGeom>
            <a:solidFill>
              <a:srgbClr val="FFFFFF"/>
            </a:solidFill>
          </p:spPr>
        </p:sp>
        <p:sp>
          <p:nvSpPr>
            <p:cNvPr id="12" name="Freeform 12"/>
            <p:cNvSpPr/>
            <p:nvPr/>
          </p:nvSpPr>
          <p:spPr>
            <a:xfrm>
              <a:off x="1188720" y="0"/>
              <a:ext cx="3362960" cy="3525520"/>
            </a:xfrm>
            <a:custGeom>
              <a:avLst/>
              <a:gdLst/>
              <a:ahLst/>
              <a:cxnLst/>
              <a:rect l="l" t="t" r="r" b="b"/>
              <a:pathLst>
                <a:path w="3362960" h="3525520">
                  <a:moveTo>
                    <a:pt x="1681480" y="171450"/>
                  </a:moveTo>
                  <a:cubicBezTo>
                    <a:pt x="1681480" y="171450"/>
                    <a:pt x="3362960" y="1637030"/>
                    <a:pt x="1681480" y="3341370"/>
                  </a:cubicBezTo>
                  <a:cubicBezTo>
                    <a:pt x="0" y="1638300"/>
                    <a:pt x="1681480" y="171450"/>
                    <a:pt x="1681480" y="171450"/>
                  </a:cubicBezTo>
                  <a:close/>
                  <a:moveTo>
                    <a:pt x="1681480" y="3525520"/>
                  </a:moveTo>
                  <a:lnTo>
                    <a:pt x="1590040" y="3432810"/>
                  </a:lnTo>
                  <a:cubicBezTo>
                    <a:pt x="1047750" y="2882900"/>
                    <a:pt x="783590" y="2297430"/>
                    <a:pt x="806450" y="1691640"/>
                  </a:cubicBezTo>
                  <a:cubicBezTo>
                    <a:pt x="842010" y="742950"/>
                    <a:pt x="1565910" y="101600"/>
                    <a:pt x="1596390" y="74930"/>
                  </a:cubicBezTo>
                  <a:lnTo>
                    <a:pt x="1681480" y="0"/>
                  </a:lnTo>
                  <a:lnTo>
                    <a:pt x="1766570" y="73660"/>
                  </a:lnTo>
                  <a:cubicBezTo>
                    <a:pt x="1797050" y="100330"/>
                    <a:pt x="2522220" y="742950"/>
                    <a:pt x="2556510" y="1690370"/>
                  </a:cubicBezTo>
                  <a:cubicBezTo>
                    <a:pt x="2579370" y="2296160"/>
                    <a:pt x="2315210" y="2881630"/>
                    <a:pt x="1772920" y="3431540"/>
                  </a:cubicBezTo>
                  <a:lnTo>
                    <a:pt x="1681480" y="3525520"/>
                  </a:lnTo>
                  <a:close/>
                  <a:moveTo>
                    <a:pt x="1681480" y="353060"/>
                  </a:moveTo>
                  <a:cubicBezTo>
                    <a:pt x="1499870" y="544830"/>
                    <a:pt x="1088390" y="1050290"/>
                    <a:pt x="1064260" y="1703070"/>
                  </a:cubicBezTo>
                  <a:cubicBezTo>
                    <a:pt x="1046480" y="2199640"/>
                    <a:pt x="1253490" y="2687320"/>
                    <a:pt x="1681480" y="3153410"/>
                  </a:cubicBezTo>
                  <a:cubicBezTo>
                    <a:pt x="2109470" y="2687320"/>
                    <a:pt x="2316480" y="2199640"/>
                    <a:pt x="2298700" y="1703070"/>
                  </a:cubicBezTo>
                  <a:cubicBezTo>
                    <a:pt x="2275840" y="1050290"/>
                    <a:pt x="1864360" y="544830"/>
                    <a:pt x="1681480" y="353060"/>
                  </a:cubicBezTo>
                  <a:close/>
                </a:path>
              </a:pathLst>
            </a:custGeom>
            <a:solidFill>
              <a:srgbClr val="FFFFFF"/>
            </a:solid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sp>
        <p:nvSpPr>
          <p:cNvPr id="2" name="Freeform 2"/>
          <p:cNvSpPr/>
          <p:nvPr/>
        </p:nvSpPr>
        <p:spPr>
          <a:xfrm flipH="1">
            <a:off x="8440489" y="-2461724"/>
            <a:ext cx="14428598" cy="6961798"/>
          </a:xfrm>
          <a:custGeom>
            <a:avLst/>
            <a:gdLst/>
            <a:ahLst/>
            <a:cxnLst/>
            <a:rect l="l" t="t" r="r" b="b"/>
            <a:pathLst>
              <a:path w="14428598" h="6961798">
                <a:moveTo>
                  <a:pt x="14428598" y="0"/>
                </a:moveTo>
                <a:lnTo>
                  <a:pt x="0" y="0"/>
                </a:lnTo>
                <a:lnTo>
                  <a:pt x="0" y="6961798"/>
                </a:lnTo>
                <a:lnTo>
                  <a:pt x="14428598" y="6961798"/>
                </a:lnTo>
                <a:lnTo>
                  <a:pt x="14428598" y="0"/>
                </a:lnTo>
                <a:close/>
              </a:path>
            </a:pathLst>
          </a:custGeom>
          <a:blipFill>
            <a:blip r:embed="rId2"/>
            <a:stretch>
              <a:fillRect/>
            </a:stretch>
          </a:blipFill>
        </p:spPr>
      </p:sp>
      <p:sp>
        <p:nvSpPr>
          <p:cNvPr id="3" name="Freeform 3"/>
          <p:cNvSpPr/>
          <p:nvPr/>
        </p:nvSpPr>
        <p:spPr>
          <a:xfrm>
            <a:off x="14955872" y="6339335"/>
            <a:ext cx="4606857" cy="5333553"/>
          </a:xfrm>
          <a:custGeom>
            <a:avLst/>
            <a:gdLst/>
            <a:ahLst/>
            <a:cxnLst/>
            <a:rect l="l" t="t" r="r" b="b"/>
            <a:pathLst>
              <a:path w="4606857" h="5333553">
                <a:moveTo>
                  <a:pt x="0" y="0"/>
                </a:moveTo>
                <a:lnTo>
                  <a:pt x="4606856" y="0"/>
                </a:lnTo>
                <a:lnTo>
                  <a:pt x="4606856" y="5333553"/>
                </a:lnTo>
                <a:lnTo>
                  <a:pt x="0" y="5333553"/>
                </a:lnTo>
                <a:lnTo>
                  <a:pt x="0" y="0"/>
                </a:lnTo>
                <a:close/>
              </a:path>
            </a:pathLst>
          </a:custGeom>
          <a:blipFill>
            <a:blip r:embed="rId3"/>
            <a:stretch>
              <a:fillRect/>
            </a:stretch>
          </a:blipFill>
        </p:spPr>
      </p:sp>
      <p:sp>
        <p:nvSpPr>
          <p:cNvPr id="4" name="Freeform 4"/>
          <p:cNvSpPr/>
          <p:nvPr/>
        </p:nvSpPr>
        <p:spPr>
          <a:xfrm>
            <a:off x="-652381" y="7769850"/>
            <a:ext cx="1304761" cy="1236262"/>
          </a:xfrm>
          <a:custGeom>
            <a:avLst/>
            <a:gdLst/>
            <a:ahLst/>
            <a:cxnLst/>
            <a:rect l="l" t="t" r="r" b="b"/>
            <a:pathLst>
              <a:path w="1304761" h="1236262">
                <a:moveTo>
                  <a:pt x="0" y="0"/>
                </a:moveTo>
                <a:lnTo>
                  <a:pt x="1304762" y="0"/>
                </a:lnTo>
                <a:lnTo>
                  <a:pt x="1304762" y="1236261"/>
                </a:lnTo>
                <a:lnTo>
                  <a:pt x="0" y="1236261"/>
                </a:lnTo>
                <a:lnTo>
                  <a:pt x="0" y="0"/>
                </a:lnTo>
                <a:close/>
              </a:path>
            </a:pathLst>
          </a:custGeom>
          <a:blipFill>
            <a:blip r:embed="rId4"/>
            <a:stretch>
              <a:fillRect/>
            </a:stretch>
          </a:blipFill>
        </p:spPr>
      </p:sp>
      <p:sp>
        <p:nvSpPr>
          <p:cNvPr id="5" name="Freeform 5"/>
          <p:cNvSpPr/>
          <p:nvPr/>
        </p:nvSpPr>
        <p:spPr>
          <a:xfrm>
            <a:off x="2280717" y="1626506"/>
            <a:ext cx="11031145" cy="8276945"/>
          </a:xfrm>
          <a:custGeom>
            <a:avLst/>
            <a:gdLst/>
            <a:ahLst/>
            <a:cxnLst/>
            <a:rect l="l" t="t" r="r" b="b"/>
            <a:pathLst>
              <a:path w="11031145" h="8276945">
                <a:moveTo>
                  <a:pt x="0" y="0"/>
                </a:moveTo>
                <a:lnTo>
                  <a:pt x="11031145" y="0"/>
                </a:lnTo>
                <a:lnTo>
                  <a:pt x="11031145" y="8276945"/>
                </a:lnTo>
                <a:lnTo>
                  <a:pt x="0" y="8276945"/>
                </a:lnTo>
                <a:lnTo>
                  <a:pt x="0" y="0"/>
                </a:lnTo>
                <a:close/>
              </a:path>
            </a:pathLst>
          </a:custGeom>
          <a:blipFill>
            <a:blip r:embed="rId5"/>
            <a:stretch>
              <a:fillRect/>
            </a:stretch>
          </a:blipFill>
        </p:spPr>
      </p:sp>
      <p:sp>
        <p:nvSpPr>
          <p:cNvPr id="6" name="TextBox 6"/>
          <p:cNvSpPr txBox="1"/>
          <p:nvPr/>
        </p:nvSpPr>
        <p:spPr>
          <a:xfrm>
            <a:off x="0" y="1085850"/>
            <a:ext cx="13311862" cy="1147986"/>
          </a:xfrm>
          <a:prstGeom prst="rect">
            <a:avLst/>
          </a:prstGeom>
        </p:spPr>
        <p:txBody>
          <a:bodyPr lIns="0" tIns="0" rIns="0" bIns="0" rtlCol="0" anchor="t">
            <a:spAutoFit/>
          </a:bodyPr>
          <a:lstStyle/>
          <a:p>
            <a:pPr algn="l">
              <a:lnSpc>
                <a:spcPts val="8800"/>
              </a:lnSpc>
            </a:pPr>
            <a:r>
              <a:rPr lang="en-US" sz="8000" b="1">
                <a:solidFill>
                  <a:srgbClr val="FFFFFF"/>
                </a:solidFill>
                <a:latin typeface="Heebo Black"/>
                <a:ea typeface="Heebo Black"/>
                <a:cs typeface="Heebo Black"/>
                <a:sym typeface="Heebo Black"/>
              </a:rPr>
              <a:t>System Architecture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sp>
        <p:nvSpPr>
          <p:cNvPr id="2" name="Freeform 2"/>
          <p:cNvSpPr/>
          <p:nvPr/>
        </p:nvSpPr>
        <p:spPr>
          <a:xfrm rot="2126705">
            <a:off x="14698149" y="-596465"/>
            <a:ext cx="3288317" cy="3144454"/>
          </a:xfrm>
          <a:custGeom>
            <a:avLst/>
            <a:gdLst/>
            <a:ahLst/>
            <a:cxnLst/>
            <a:rect l="l" t="t" r="r" b="b"/>
            <a:pathLst>
              <a:path w="3288317" h="3144454">
                <a:moveTo>
                  <a:pt x="0" y="0"/>
                </a:moveTo>
                <a:lnTo>
                  <a:pt x="3288317" y="0"/>
                </a:lnTo>
                <a:lnTo>
                  <a:pt x="3288317" y="3144453"/>
                </a:lnTo>
                <a:lnTo>
                  <a:pt x="0" y="3144453"/>
                </a:lnTo>
                <a:lnTo>
                  <a:pt x="0" y="0"/>
                </a:lnTo>
                <a:close/>
              </a:path>
            </a:pathLst>
          </a:custGeom>
          <a:blipFill>
            <a:blip r:embed="rId2"/>
            <a:stretch>
              <a:fillRect/>
            </a:stretch>
          </a:blipFill>
        </p:spPr>
      </p:sp>
      <p:sp>
        <p:nvSpPr>
          <p:cNvPr id="3" name="Freeform 3"/>
          <p:cNvSpPr/>
          <p:nvPr/>
        </p:nvSpPr>
        <p:spPr>
          <a:xfrm>
            <a:off x="-766888" y="1048926"/>
            <a:ext cx="2459432" cy="2287272"/>
          </a:xfrm>
          <a:custGeom>
            <a:avLst/>
            <a:gdLst/>
            <a:ahLst/>
            <a:cxnLst/>
            <a:rect l="l" t="t" r="r" b="b"/>
            <a:pathLst>
              <a:path w="2459432" h="2287272">
                <a:moveTo>
                  <a:pt x="0" y="0"/>
                </a:moveTo>
                <a:lnTo>
                  <a:pt x="2459432" y="0"/>
                </a:lnTo>
                <a:lnTo>
                  <a:pt x="2459432" y="2287271"/>
                </a:lnTo>
                <a:lnTo>
                  <a:pt x="0" y="22872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610279" y="1104900"/>
            <a:ext cx="12042170" cy="2251523"/>
          </a:xfrm>
          <a:prstGeom prst="rect">
            <a:avLst/>
          </a:prstGeom>
        </p:spPr>
        <p:txBody>
          <a:bodyPr lIns="0" tIns="0" rIns="0" bIns="0" rtlCol="0" anchor="t">
            <a:spAutoFit/>
          </a:bodyPr>
          <a:lstStyle/>
          <a:p>
            <a:pPr algn="l">
              <a:lnSpc>
                <a:spcPts val="8799"/>
              </a:lnSpc>
            </a:pPr>
            <a:r>
              <a:rPr lang="en-US" sz="7999" b="1">
                <a:solidFill>
                  <a:srgbClr val="FFFFFF"/>
                </a:solidFill>
                <a:latin typeface="Heebo Black"/>
                <a:ea typeface="Heebo Black"/>
                <a:cs typeface="Heebo Black"/>
                <a:sym typeface="Heebo Black"/>
              </a:rPr>
              <a:t>Modules Description</a:t>
            </a:r>
          </a:p>
          <a:p>
            <a:pPr algn="l">
              <a:lnSpc>
                <a:spcPts val="8800"/>
              </a:lnSpc>
            </a:pPr>
            <a:endParaRPr lang="en-US" sz="7999" b="1">
              <a:solidFill>
                <a:srgbClr val="FFFFFF"/>
              </a:solidFill>
              <a:latin typeface="Heebo Black"/>
              <a:ea typeface="Heebo Black"/>
              <a:cs typeface="Heebo Black"/>
              <a:sym typeface="Heebo Black"/>
            </a:endParaRPr>
          </a:p>
        </p:txBody>
      </p:sp>
      <p:sp>
        <p:nvSpPr>
          <p:cNvPr id="5" name="Freeform 5"/>
          <p:cNvSpPr/>
          <p:nvPr/>
        </p:nvSpPr>
        <p:spPr>
          <a:xfrm>
            <a:off x="10800839" y="-669243"/>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2134847" y="2878008"/>
            <a:ext cx="13467656" cy="7200900"/>
          </a:xfrm>
          <a:prstGeom prst="rect">
            <a:avLst/>
          </a:prstGeom>
        </p:spPr>
        <p:txBody>
          <a:bodyPr lIns="0" tIns="0" rIns="0" bIns="0" rtlCol="0" anchor="t">
            <a:spAutoFit/>
          </a:bodyPr>
          <a:lstStyle/>
          <a:p>
            <a:pPr marL="851897" lvl="1" indent="-425949" algn="just">
              <a:lnSpc>
                <a:spcPts val="4734"/>
              </a:lnSpc>
              <a:buFont typeface="Arial"/>
              <a:buChar char="•"/>
            </a:pPr>
            <a:r>
              <a:rPr lang="en-US" sz="3945">
                <a:solidFill>
                  <a:srgbClr val="FFFFFF"/>
                </a:solidFill>
                <a:latin typeface="Assistant Regular"/>
                <a:ea typeface="Assistant Regular"/>
                <a:cs typeface="Assistant Regular"/>
                <a:sym typeface="Assistant Regular"/>
              </a:rPr>
              <a:t>·Data Collection: Gathering real and synthetic video data.</a:t>
            </a:r>
          </a:p>
          <a:p>
            <a:pPr algn="just">
              <a:lnSpc>
                <a:spcPts val="4734"/>
              </a:lnSpc>
            </a:pPr>
            <a:endParaRPr lang="en-US" sz="3945">
              <a:solidFill>
                <a:srgbClr val="FFFFFF"/>
              </a:solidFill>
              <a:latin typeface="Assistant Regular"/>
              <a:ea typeface="Assistant Regular"/>
              <a:cs typeface="Assistant Regular"/>
              <a:sym typeface="Assistant Regular"/>
            </a:endParaRPr>
          </a:p>
          <a:p>
            <a:pPr marL="851897" lvl="1" indent="-425949" algn="just">
              <a:lnSpc>
                <a:spcPts val="4734"/>
              </a:lnSpc>
              <a:buFont typeface="Arial"/>
              <a:buChar char="•"/>
            </a:pPr>
            <a:r>
              <a:rPr lang="en-US" sz="3945">
                <a:solidFill>
                  <a:srgbClr val="FFFFFF"/>
                </a:solidFill>
                <a:latin typeface="Assistant Regular"/>
                <a:ea typeface="Assistant Regular"/>
                <a:cs typeface="Assistant Regular"/>
                <a:sym typeface="Assistant Regular"/>
              </a:rPr>
              <a:t>·Data Preprocessing: Frame extraction and augmentation.</a:t>
            </a:r>
          </a:p>
          <a:p>
            <a:pPr algn="just">
              <a:lnSpc>
                <a:spcPts val="4734"/>
              </a:lnSpc>
            </a:pPr>
            <a:endParaRPr lang="en-US" sz="3945">
              <a:solidFill>
                <a:srgbClr val="FFFFFF"/>
              </a:solidFill>
              <a:latin typeface="Assistant Regular"/>
              <a:ea typeface="Assistant Regular"/>
              <a:cs typeface="Assistant Regular"/>
              <a:sym typeface="Assistant Regular"/>
            </a:endParaRPr>
          </a:p>
          <a:p>
            <a:pPr marL="851897" lvl="1" indent="-425949" algn="just">
              <a:lnSpc>
                <a:spcPts val="4734"/>
              </a:lnSpc>
              <a:buFont typeface="Arial"/>
              <a:buChar char="•"/>
            </a:pPr>
            <a:r>
              <a:rPr lang="en-US" sz="3945">
                <a:solidFill>
                  <a:srgbClr val="FFFFFF"/>
                </a:solidFill>
                <a:latin typeface="Assistant Regular"/>
                <a:ea typeface="Assistant Regular"/>
                <a:cs typeface="Assistant Regular"/>
                <a:sym typeface="Assistant Regular"/>
              </a:rPr>
              <a:t>·Model Training: MobileNet and MViT model training.</a:t>
            </a:r>
          </a:p>
          <a:p>
            <a:pPr algn="just">
              <a:lnSpc>
                <a:spcPts val="4734"/>
              </a:lnSpc>
            </a:pPr>
            <a:endParaRPr lang="en-US" sz="3945">
              <a:solidFill>
                <a:srgbClr val="FFFFFF"/>
              </a:solidFill>
              <a:latin typeface="Assistant Regular"/>
              <a:ea typeface="Assistant Regular"/>
              <a:cs typeface="Assistant Regular"/>
              <a:sym typeface="Assistant Regular"/>
            </a:endParaRPr>
          </a:p>
          <a:p>
            <a:pPr marL="851897" lvl="1" indent="-425949" algn="just">
              <a:lnSpc>
                <a:spcPts val="4734"/>
              </a:lnSpc>
              <a:buFont typeface="Arial"/>
              <a:buChar char="•"/>
            </a:pPr>
            <a:r>
              <a:rPr lang="en-US" sz="3945">
                <a:solidFill>
                  <a:srgbClr val="FFFFFF"/>
                </a:solidFill>
                <a:latin typeface="Assistant Regular"/>
                <a:ea typeface="Assistant Regular"/>
                <a:cs typeface="Assistant Regular"/>
                <a:sym typeface="Assistant Regular"/>
              </a:rPr>
              <a:t>·Model Evaluation: Accuracy, precision, recall, F1-score, and AUC comparison.</a:t>
            </a:r>
          </a:p>
          <a:p>
            <a:pPr algn="just">
              <a:lnSpc>
                <a:spcPts val="4734"/>
              </a:lnSpc>
            </a:pPr>
            <a:endParaRPr lang="en-US" sz="3945">
              <a:solidFill>
                <a:srgbClr val="FFFFFF"/>
              </a:solidFill>
              <a:latin typeface="Assistant Regular"/>
              <a:ea typeface="Assistant Regular"/>
              <a:cs typeface="Assistant Regular"/>
              <a:sym typeface="Assistant Regular"/>
            </a:endParaRPr>
          </a:p>
          <a:p>
            <a:pPr marL="851897" lvl="1" indent="-425949" algn="just">
              <a:lnSpc>
                <a:spcPts val="4734"/>
              </a:lnSpc>
              <a:buFont typeface="Arial"/>
              <a:buChar char="•"/>
            </a:pPr>
            <a:r>
              <a:rPr lang="en-US" sz="3945">
                <a:solidFill>
                  <a:srgbClr val="FFFFFF"/>
                </a:solidFill>
                <a:latin typeface="Assistant Regular"/>
                <a:ea typeface="Assistant Regular"/>
                <a:cs typeface="Assistant Regular"/>
                <a:sym typeface="Assistant Regular"/>
              </a:rPr>
              <a:t>·Inference Module: Applying trained models to detect deepfakes.</a:t>
            </a:r>
          </a:p>
          <a:p>
            <a:pPr algn="just">
              <a:lnSpc>
                <a:spcPts val="4734"/>
              </a:lnSpc>
            </a:pPr>
            <a:endParaRPr lang="en-US" sz="3945">
              <a:solidFill>
                <a:srgbClr val="FFFFFF"/>
              </a:solidFill>
              <a:latin typeface="Assistant Regular"/>
              <a:ea typeface="Assistant Regular"/>
              <a:cs typeface="Assistant Regular"/>
              <a:sym typeface="Assistant Regula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856</Words>
  <Application>Microsoft Macintosh PowerPoint</Application>
  <PresentationFormat>Custom</PresentationFormat>
  <Paragraphs>124</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Assistant Regular Bold</vt:lpstr>
      <vt:lpstr>Heebo Black</vt:lpstr>
      <vt:lpstr>Arial</vt:lpstr>
      <vt:lpstr>Assistant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Synthetic Videos A Deepfake Detection Approach</dc:title>
  <cp:lastModifiedBy>RHITHIK S</cp:lastModifiedBy>
  <cp:revision>2</cp:revision>
  <dcterms:created xsi:type="dcterms:W3CDTF">2006-08-16T00:00:00Z</dcterms:created>
  <dcterms:modified xsi:type="dcterms:W3CDTF">2025-05-10T08:47:26Z</dcterms:modified>
  <dc:identifier>DAGm81ONquA</dc:identifier>
</cp:coreProperties>
</file>